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65"/>
  </p:notesMasterIdLst>
  <p:sldIdLst>
    <p:sldId id="256" r:id="rId3"/>
    <p:sldId id="1231" r:id="rId4"/>
    <p:sldId id="1305" r:id="rId5"/>
    <p:sldId id="641" r:id="rId6"/>
    <p:sldId id="647" r:id="rId7"/>
    <p:sldId id="1184" r:id="rId8"/>
    <p:sldId id="1185" r:id="rId9"/>
    <p:sldId id="1195" r:id="rId10"/>
    <p:sldId id="1151" r:id="rId11"/>
    <p:sldId id="1296" r:id="rId12"/>
    <p:sldId id="263" r:id="rId13"/>
    <p:sldId id="1299" r:id="rId14"/>
    <p:sldId id="257" r:id="rId15"/>
    <p:sldId id="646" r:id="rId16"/>
    <p:sldId id="260" r:id="rId17"/>
    <p:sldId id="261" r:id="rId18"/>
    <p:sldId id="259" r:id="rId19"/>
    <p:sldId id="648" r:id="rId20"/>
    <p:sldId id="1197" r:id="rId21"/>
    <p:sldId id="1171" r:id="rId22"/>
    <p:sldId id="258" r:id="rId23"/>
    <p:sldId id="262" r:id="rId24"/>
    <p:sldId id="1303" r:id="rId25"/>
    <p:sldId id="1228" r:id="rId26"/>
    <p:sldId id="264" r:id="rId27"/>
    <p:sldId id="1230" r:id="rId28"/>
    <p:sldId id="1219" r:id="rId29"/>
    <p:sldId id="1220" r:id="rId30"/>
    <p:sldId id="1221" r:id="rId31"/>
    <p:sldId id="1130" r:id="rId32"/>
    <p:sldId id="265" r:id="rId33"/>
    <p:sldId id="1233" r:id="rId34"/>
    <p:sldId id="637" r:id="rId35"/>
    <p:sldId id="433" r:id="rId36"/>
    <p:sldId id="1297" r:id="rId37"/>
    <p:sldId id="1234" r:id="rId38"/>
    <p:sldId id="1298" r:id="rId39"/>
    <p:sldId id="1300" r:id="rId40"/>
    <p:sldId id="1232" r:id="rId41"/>
    <p:sldId id="1235" r:id="rId42"/>
    <p:sldId id="1236" r:id="rId43"/>
    <p:sldId id="1240" r:id="rId44"/>
    <p:sldId id="1241" r:id="rId45"/>
    <p:sldId id="1242" r:id="rId46"/>
    <p:sldId id="1243" r:id="rId47"/>
    <p:sldId id="1244" r:id="rId48"/>
    <p:sldId id="1249" r:id="rId49"/>
    <p:sldId id="273" r:id="rId50"/>
    <p:sldId id="274" r:id="rId51"/>
    <p:sldId id="275" r:id="rId52"/>
    <p:sldId id="1250" r:id="rId53"/>
    <p:sldId id="1112" r:id="rId54"/>
    <p:sldId id="1115" r:id="rId55"/>
    <p:sldId id="1116" r:id="rId56"/>
    <p:sldId id="276" r:id="rId57"/>
    <p:sldId id="1248" r:id="rId58"/>
    <p:sldId id="1283" r:id="rId59"/>
    <p:sldId id="282" r:id="rId60"/>
    <p:sldId id="278" r:id="rId61"/>
    <p:sldId id="279" r:id="rId62"/>
    <p:sldId id="277" r:id="rId63"/>
    <p:sldId id="1284" r:id="rId64"/>
    <p:sldId id="280" r:id="rId65"/>
    <p:sldId id="281" r:id="rId66"/>
    <p:sldId id="1285" r:id="rId67"/>
    <p:sldId id="283" r:id="rId68"/>
    <p:sldId id="284" r:id="rId69"/>
    <p:sldId id="1286" r:id="rId70"/>
    <p:sldId id="1287" r:id="rId71"/>
    <p:sldId id="1292" r:id="rId72"/>
    <p:sldId id="285" r:id="rId73"/>
    <p:sldId id="286" r:id="rId74"/>
    <p:sldId id="287" r:id="rId75"/>
    <p:sldId id="288" r:id="rId76"/>
    <p:sldId id="1293" r:id="rId77"/>
    <p:sldId id="289" r:id="rId78"/>
    <p:sldId id="1294" r:id="rId79"/>
    <p:sldId id="290" r:id="rId80"/>
    <p:sldId id="291" r:id="rId81"/>
    <p:sldId id="292" r:id="rId82"/>
    <p:sldId id="1196" r:id="rId83"/>
    <p:sldId id="1301" r:id="rId84"/>
    <p:sldId id="268" r:id="rId85"/>
    <p:sldId id="1247" r:id="rId86"/>
    <p:sldId id="1304" r:id="rId87"/>
    <p:sldId id="1302" r:id="rId88"/>
    <p:sldId id="270" r:id="rId89"/>
    <p:sldId id="1245" r:id="rId90"/>
    <p:sldId id="1246" r:id="rId91"/>
    <p:sldId id="267" r:id="rId92"/>
    <p:sldId id="271" r:id="rId93"/>
    <p:sldId id="272" r:id="rId94"/>
    <p:sldId id="1063" r:id="rId95"/>
    <p:sldId id="1238" r:id="rId96"/>
    <p:sldId id="293" r:id="rId97"/>
    <p:sldId id="1295" r:id="rId98"/>
    <p:sldId id="294" r:id="rId99"/>
    <p:sldId id="1239" r:id="rId100"/>
    <p:sldId id="295" r:id="rId101"/>
    <p:sldId id="296" r:id="rId102"/>
    <p:sldId id="297" r:id="rId103"/>
    <p:sldId id="298" r:id="rId104"/>
    <p:sldId id="299" r:id="rId105"/>
    <p:sldId id="300" r:id="rId106"/>
    <p:sldId id="301" r:id="rId107"/>
    <p:sldId id="302" r:id="rId108"/>
    <p:sldId id="303" r:id="rId109"/>
    <p:sldId id="304" r:id="rId110"/>
    <p:sldId id="305" r:id="rId111"/>
    <p:sldId id="306" r:id="rId112"/>
    <p:sldId id="307" r:id="rId113"/>
    <p:sldId id="308" r:id="rId114"/>
    <p:sldId id="309" r:id="rId115"/>
    <p:sldId id="310" r:id="rId116"/>
    <p:sldId id="311" r:id="rId117"/>
    <p:sldId id="312" r:id="rId118"/>
    <p:sldId id="313" r:id="rId119"/>
    <p:sldId id="314" r:id="rId120"/>
    <p:sldId id="315" r:id="rId121"/>
    <p:sldId id="316" r:id="rId122"/>
    <p:sldId id="317" r:id="rId123"/>
    <p:sldId id="318" r:id="rId124"/>
    <p:sldId id="319" r:id="rId125"/>
    <p:sldId id="320" r:id="rId126"/>
    <p:sldId id="321" r:id="rId127"/>
    <p:sldId id="322" r:id="rId128"/>
    <p:sldId id="323" r:id="rId129"/>
    <p:sldId id="324" r:id="rId130"/>
    <p:sldId id="325" r:id="rId131"/>
    <p:sldId id="326" r:id="rId132"/>
    <p:sldId id="327" r:id="rId133"/>
    <p:sldId id="328" r:id="rId134"/>
    <p:sldId id="329" r:id="rId135"/>
    <p:sldId id="330" r:id="rId136"/>
    <p:sldId id="331" r:id="rId137"/>
    <p:sldId id="332" r:id="rId138"/>
    <p:sldId id="333" r:id="rId139"/>
    <p:sldId id="334" r:id="rId140"/>
    <p:sldId id="335" r:id="rId141"/>
    <p:sldId id="336" r:id="rId142"/>
    <p:sldId id="337" r:id="rId143"/>
    <p:sldId id="338" r:id="rId144"/>
    <p:sldId id="339" r:id="rId145"/>
    <p:sldId id="340" r:id="rId146"/>
    <p:sldId id="341" r:id="rId147"/>
    <p:sldId id="342" r:id="rId148"/>
    <p:sldId id="343" r:id="rId149"/>
    <p:sldId id="344" r:id="rId150"/>
    <p:sldId id="345" r:id="rId151"/>
    <p:sldId id="346" r:id="rId152"/>
    <p:sldId id="347" r:id="rId153"/>
    <p:sldId id="348" r:id="rId154"/>
    <p:sldId id="349" r:id="rId155"/>
    <p:sldId id="350" r:id="rId156"/>
    <p:sldId id="351" r:id="rId157"/>
    <p:sldId id="352" r:id="rId158"/>
    <p:sldId id="353" r:id="rId159"/>
    <p:sldId id="354" r:id="rId160"/>
    <p:sldId id="355" r:id="rId161"/>
    <p:sldId id="356" r:id="rId162"/>
    <p:sldId id="357" r:id="rId163"/>
    <p:sldId id="358" r:id="rId164"/>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7" autoAdjust="0"/>
    <p:restoredTop sz="94660"/>
  </p:normalViewPr>
  <p:slideViewPr>
    <p:cSldViewPr snapToGrid="0">
      <p:cViewPr varScale="1">
        <p:scale>
          <a:sx n="92" d="100"/>
          <a:sy n="92" d="100"/>
        </p:scale>
        <p:origin x="966" y="90"/>
      </p:cViewPr>
      <p:guideLst/>
    </p:cSldViewPr>
  </p:slideViewPr>
  <p:notesTextViewPr>
    <p:cViewPr>
      <p:scale>
        <a:sx n="1" d="1"/>
        <a:sy n="1" d="1"/>
      </p:scale>
      <p:origin x="0" y="0"/>
    </p:cViewPr>
  </p:notesTextViewPr>
  <p:sorterViewPr>
    <p:cViewPr>
      <p:scale>
        <a:sx n="100" d="100"/>
        <a:sy n="100" d="100"/>
      </p:scale>
      <p:origin x="0" y="-2017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54" Type="http://schemas.openxmlformats.org/officeDocument/2006/relationships/slide" Target="slides/slide152.xml"/><Relationship Id="rId159" Type="http://schemas.openxmlformats.org/officeDocument/2006/relationships/slide" Target="slides/slide157.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slide" Target="slides/slide158.xml"/><Relationship Id="rId165" Type="http://schemas.openxmlformats.org/officeDocument/2006/relationships/notesMaster" Target="notesMasters/notesMaster1.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slide" Target="slides/slide141.xml"/><Relationship Id="rId148" Type="http://schemas.openxmlformats.org/officeDocument/2006/relationships/slide" Target="slides/slide146.xml"/><Relationship Id="rId151" Type="http://schemas.openxmlformats.org/officeDocument/2006/relationships/slide" Target="slides/slide149.xml"/><Relationship Id="rId156" Type="http://schemas.openxmlformats.org/officeDocument/2006/relationships/slide" Target="slides/slide154.xml"/><Relationship Id="rId164" Type="http://schemas.openxmlformats.org/officeDocument/2006/relationships/slide" Target="slides/slide162.xml"/><Relationship Id="rId16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B666AE-D3B8-407F-A6F1-7CD5BDE089CF}" type="datetimeFigureOut">
              <a:rPr lang="it-IT" smtClean="0"/>
              <a:t>23/03/2023</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DC11F1-C382-43F0-ACF6-328CFD8FBD5A}" type="slidenum">
              <a:rPr lang="it-IT" smtClean="0"/>
              <a:t>‹N›</a:t>
            </a:fld>
            <a:endParaRPr lang="it-IT"/>
          </a:p>
        </p:txBody>
      </p:sp>
    </p:spTree>
    <p:extLst>
      <p:ext uri="{BB962C8B-B14F-4D97-AF65-F5344CB8AC3E}">
        <p14:creationId xmlns:p14="http://schemas.microsoft.com/office/powerpoint/2010/main" val="2536754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a:extLst>
              <a:ext uri="{FF2B5EF4-FFF2-40B4-BE49-F238E27FC236}">
                <a16:creationId xmlns:a16="http://schemas.microsoft.com/office/drawing/2014/main" id="{8DAAE24C-2725-1208-48F4-3CBBA92B6F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fld id="{20584EED-874A-4A82-B87F-DF182B6214B6}" type="slidenum">
              <a:rPr lang="it-IT" altLang="it-IT" sz="1200"/>
              <a:pPr eaLnBrk="1" hangingPunct="1"/>
              <a:t>68</a:t>
            </a:fld>
            <a:endParaRPr lang="it-IT" altLang="it-IT" sz="1200"/>
          </a:p>
        </p:txBody>
      </p:sp>
      <p:sp>
        <p:nvSpPr>
          <p:cNvPr id="91139" name="Rectangle 7">
            <a:extLst>
              <a:ext uri="{FF2B5EF4-FFF2-40B4-BE49-F238E27FC236}">
                <a16:creationId xmlns:a16="http://schemas.microsoft.com/office/drawing/2014/main" id="{BE9082C0-0412-ED1E-A15D-1BF27F745077}"/>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algn="r" eaLnBrk="1" hangingPunct="1"/>
            <a:fld id="{04F84761-FB99-4636-8C6B-9E6FC1FC97E6}" type="slidenum">
              <a:rPr lang="it-IT" altLang="it-IT" sz="1200"/>
              <a:pPr algn="r" eaLnBrk="1" hangingPunct="1"/>
              <a:t>68</a:t>
            </a:fld>
            <a:endParaRPr lang="it-IT" altLang="it-IT" sz="1200"/>
          </a:p>
        </p:txBody>
      </p:sp>
      <p:sp>
        <p:nvSpPr>
          <p:cNvPr id="91140" name="Rectangle 2">
            <a:extLst>
              <a:ext uri="{FF2B5EF4-FFF2-40B4-BE49-F238E27FC236}">
                <a16:creationId xmlns:a16="http://schemas.microsoft.com/office/drawing/2014/main" id="{B6793F03-9C95-AA90-58A6-A1D2B2B0656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41" name="Rectangle 3">
            <a:extLst>
              <a:ext uri="{FF2B5EF4-FFF2-40B4-BE49-F238E27FC236}">
                <a16:creationId xmlns:a16="http://schemas.microsoft.com/office/drawing/2014/main" id="{1A2C9BFF-CA55-BD03-E168-AD880DC10B4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a:p>
        </p:txBody>
      </p:sp>
    </p:spTree>
    <p:extLst>
      <p:ext uri="{BB962C8B-B14F-4D97-AF65-F5344CB8AC3E}">
        <p14:creationId xmlns:p14="http://schemas.microsoft.com/office/powerpoint/2010/main" val="2088926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a:extLst>
              <a:ext uri="{FF2B5EF4-FFF2-40B4-BE49-F238E27FC236}">
                <a16:creationId xmlns:a16="http://schemas.microsoft.com/office/drawing/2014/main" id="{BBCB6E4C-117A-B642-9ED0-6BE48EEF68E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fld id="{B0C65790-899E-4256-9FB8-1E5373C0B7FD}" type="slidenum">
              <a:rPr lang="it-IT" altLang="it-IT" sz="1200"/>
              <a:pPr eaLnBrk="1" hangingPunct="1"/>
              <a:t>69</a:t>
            </a:fld>
            <a:endParaRPr lang="it-IT" altLang="it-IT" sz="1200"/>
          </a:p>
        </p:txBody>
      </p:sp>
      <p:sp>
        <p:nvSpPr>
          <p:cNvPr id="92163" name="Rectangle 7">
            <a:extLst>
              <a:ext uri="{FF2B5EF4-FFF2-40B4-BE49-F238E27FC236}">
                <a16:creationId xmlns:a16="http://schemas.microsoft.com/office/drawing/2014/main" id="{5AB6E7C5-1B93-E75B-8533-8BD63267592E}"/>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algn="r" eaLnBrk="1" hangingPunct="1"/>
            <a:fld id="{61D4329A-70B0-4EC3-AAF3-EE3785FBFB0E}" type="slidenum">
              <a:rPr lang="it-IT" altLang="it-IT" sz="1200"/>
              <a:pPr algn="r" eaLnBrk="1" hangingPunct="1"/>
              <a:t>69</a:t>
            </a:fld>
            <a:endParaRPr lang="it-IT" altLang="it-IT" sz="1200"/>
          </a:p>
        </p:txBody>
      </p:sp>
      <p:sp>
        <p:nvSpPr>
          <p:cNvPr id="92164" name="Rectangle 2">
            <a:extLst>
              <a:ext uri="{FF2B5EF4-FFF2-40B4-BE49-F238E27FC236}">
                <a16:creationId xmlns:a16="http://schemas.microsoft.com/office/drawing/2014/main" id="{7AB0A6C1-CD0E-A925-B4C8-17A4D31F631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5" name="Rectangle 3">
            <a:extLst>
              <a:ext uri="{FF2B5EF4-FFF2-40B4-BE49-F238E27FC236}">
                <a16:creationId xmlns:a16="http://schemas.microsoft.com/office/drawing/2014/main" id="{C94C82FD-3D15-57FC-84C0-80AB94653AD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a:p>
        </p:txBody>
      </p:sp>
    </p:spTree>
    <p:extLst>
      <p:ext uri="{BB962C8B-B14F-4D97-AF65-F5344CB8AC3E}">
        <p14:creationId xmlns:p14="http://schemas.microsoft.com/office/powerpoint/2010/main" val="2573813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FD3AEB1-659A-DD41-BE73-7047C63436C5}"/>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4F3CB774-3221-65B0-0DD6-6B40518B698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8E898ECD-3CC5-500A-AD44-D7DE5002B334}"/>
              </a:ext>
            </a:extLst>
          </p:cNvPr>
          <p:cNvSpPr>
            <a:spLocks noGrp="1"/>
          </p:cNvSpPr>
          <p:nvPr>
            <p:ph type="dt" sz="half" idx="10"/>
          </p:nvPr>
        </p:nvSpPr>
        <p:spPr/>
        <p:txBody>
          <a:bodyPr/>
          <a:lstStyle/>
          <a:p>
            <a:fld id="{DE8AA030-730E-4DF0-BA84-1567C9112D68}" type="datetimeFigureOut">
              <a:rPr lang="it-IT" smtClean="0"/>
              <a:t>23/03/2023</a:t>
            </a:fld>
            <a:endParaRPr lang="it-IT"/>
          </a:p>
        </p:txBody>
      </p:sp>
      <p:sp>
        <p:nvSpPr>
          <p:cNvPr id="5" name="Segnaposto piè di pagina 4">
            <a:extLst>
              <a:ext uri="{FF2B5EF4-FFF2-40B4-BE49-F238E27FC236}">
                <a16:creationId xmlns:a16="http://schemas.microsoft.com/office/drawing/2014/main" id="{680928F5-22C4-BC79-65D8-FBAC4DB813DC}"/>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8D7DEC0-9661-AAFE-C138-11F87B4E9008}"/>
              </a:ext>
            </a:extLst>
          </p:cNvPr>
          <p:cNvSpPr>
            <a:spLocks noGrp="1"/>
          </p:cNvSpPr>
          <p:nvPr>
            <p:ph type="sldNum" sz="quarter" idx="12"/>
          </p:nvPr>
        </p:nvSpPr>
        <p:spPr/>
        <p:txBody>
          <a:bodyPr/>
          <a:lstStyle/>
          <a:p>
            <a:fld id="{E9F24369-23D4-4600-9486-1D4EA1B86D57}" type="slidenum">
              <a:rPr lang="it-IT" smtClean="0"/>
              <a:t>‹N›</a:t>
            </a:fld>
            <a:endParaRPr lang="it-IT"/>
          </a:p>
        </p:txBody>
      </p:sp>
    </p:spTree>
    <p:extLst>
      <p:ext uri="{BB962C8B-B14F-4D97-AF65-F5344CB8AC3E}">
        <p14:creationId xmlns:p14="http://schemas.microsoft.com/office/powerpoint/2010/main" val="11218799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DB71EBD-90F4-DF20-3B73-50D75AE7D1B7}"/>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E1613D90-9C85-57E1-80ED-01E3EE397E8B}"/>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3268310-7B4E-9C22-CC97-6E678E914513}"/>
              </a:ext>
            </a:extLst>
          </p:cNvPr>
          <p:cNvSpPr>
            <a:spLocks noGrp="1"/>
          </p:cNvSpPr>
          <p:nvPr>
            <p:ph type="dt" sz="half" idx="10"/>
          </p:nvPr>
        </p:nvSpPr>
        <p:spPr/>
        <p:txBody>
          <a:bodyPr/>
          <a:lstStyle/>
          <a:p>
            <a:fld id="{DE8AA030-730E-4DF0-BA84-1567C9112D68}" type="datetimeFigureOut">
              <a:rPr lang="it-IT" smtClean="0"/>
              <a:t>23/03/2023</a:t>
            </a:fld>
            <a:endParaRPr lang="it-IT"/>
          </a:p>
        </p:txBody>
      </p:sp>
      <p:sp>
        <p:nvSpPr>
          <p:cNvPr id="5" name="Segnaposto piè di pagina 4">
            <a:extLst>
              <a:ext uri="{FF2B5EF4-FFF2-40B4-BE49-F238E27FC236}">
                <a16:creationId xmlns:a16="http://schemas.microsoft.com/office/drawing/2014/main" id="{2F335995-90C2-B7F9-3A54-8C41FD355369}"/>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17442566-2C08-CC19-42D0-E5DF1DDDAF9E}"/>
              </a:ext>
            </a:extLst>
          </p:cNvPr>
          <p:cNvSpPr>
            <a:spLocks noGrp="1"/>
          </p:cNvSpPr>
          <p:nvPr>
            <p:ph type="sldNum" sz="quarter" idx="12"/>
          </p:nvPr>
        </p:nvSpPr>
        <p:spPr/>
        <p:txBody>
          <a:bodyPr/>
          <a:lstStyle/>
          <a:p>
            <a:fld id="{E9F24369-23D4-4600-9486-1D4EA1B86D57}" type="slidenum">
              <a:rPr lang="it-IT" smtClean="0"/>
              <a:t>‹N›</a:t>
            </a:fld>
            <a:endParaRPr lang="it-IT"/>
          </a:p>
        </p:txBody>
      </p:sp>
    </p:spTree>
    <p:extLst>
      <p:ext uri="{BB962C8B-B14F-4D97-AF65-F5344CB8AC3E}">
        <p14:creationId xmlns:p14="http://schemas.microsoft.com/office/powerpoint/2010/main" val="980926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EA454D84-C0B3-D0A9-DCB3-3D7DE51039B9}"/>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4213C36B-6229-A70D-2CB5-755AFE02F702}"/>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76755BE6-F3EA-5930-AF31-27D046B072C1}"/>
              </a:ext>
            </a:extLst>
          </p:cNvPr>
          <p:cNvSpPr>
            <a:spLocks noGrp="1"/>
          </p:cNvSpPr>
          <p:nvPr>
            <p:ph type="dt" sz="half" idx="10"/>
          </p:nvPr>
        </p:nvSpPr>
        <p:spPr/>
        <p:txBody>
          <a:bodyPr/>
          <a:lstStyle/>
          <a:p>
            <a:fld id="{DE8AA030-730E-4DF0-BA84-1567C9112D68}" type="datetimeFigureOut">
              <a:rPr lang="it-IT" smtClean="0"/>
              <a:t>23/03/2023</a:t>
            </a:fld>
            <a:endParaRPr lang="it-IT"/>
          </a:p>
        </p:txBody>
      </p:sp>
      <p:sp>
        <p:nvSpPr>
          <p:cNvPr id="5" name="Segnaposto piè di pagina 4">
            <a:extLst>
              <a:ext uri="{FF2B5EF4-FFF2-40B4-BE49-F238E27FC236}">
                <a16:creationId xmlns:a16="http://schemas.microsoft.com/office/drawing/2014/main" id="{8184CCAC-0E2C-9792-290A-2AE1911D5BC6}"/>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D079DA60-5236-2A82-FB20-27F0AB1FAAD9}"/>
              </a:ext>
            </a:extLst>
          </p:cNvPr>
          <p:cNvSpPr>
            <a:spLocks noGrp="1"/>
          </p:cNvSpPr>
          <p:nvPr>
            <p:ph type="sldNum" sz="quarter" idx="12"/>
          </p:nvPr>
        </p:nvSpPr>
        <p:spPr/>
        <p:txBody>
          <a:bodyPr/>
          <a:lstStyle/>
          <a:p>
            <a:fld id="{E9F24369-23D4-4600-9486-1D4EA1B86D57}" type="slidenum">
              <a:rPr lang="it-IT" smtClean="0"/>
              <a:t>‹N›</a:t>
            </a:fld>
            <a:endParaRPr lang="it-IT"/>
          </a:p>
        </p:txBody>
      </p:sp>
    </p:spTree>
    <p:extLst>
      <p:ext uri="{BB962C8B-B14F-4D97-AF65-F5344CB8AC3E}">
        <p14:creationId xmlns:p14="http://schemas.microsoft.com/office/powerpoint/2010/main" val="5869996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914400" y="2130426"/>
            <a:ext cx="10363200" cy="1470025"/>
          </a:xfrm>
          <a:prstGeom prst="rect">
            <a:avLst/>
          </a:prstGeom>
        </p:spPr>
        <p:txBody>
          <a:bodyPr/>
          <a:lstStyle/>
          <a:p>
            <a:r>
              <a:rPr lang="it-IT"/>
              <a:t>Fare clic per modificare lo stile del titolo</a:t>
            </a:r>
          </a:p>
        </p:txBody>
      </p:sp>
      <p:sp>
        <p:nvSpPr>
          <p:cNvPr id="3" name="Sottotitolo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a:t>Fare clic per modificare lo stile del sottotitolo dello schema</a:t>
            </a:r>
          </a:p>
        </p:txBody>
      </p:sp>
    </p:spTree>
    <p:extLst>
      <p:ext uri="{BB962C8B-B14F-4D97-AF65-F5344CB8AC3E}">
        <p14:creationId xmlns:p14="http://schemas.microsoft.com/office/powerpoint/2010/main" val="11155240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609600" y="274638"/>
            <a:ext cx="10972800" cy="1143000"/>
          </a:xfrm>
          <a:prstGeom prst="rect">
            <a:avLst/>
          </a:prstGeom>
        </p:spPr>
        <p:txBody>
          <a:bodyPr/>
          <a:lstStyle/>
          <a:p>
            <a:r>
              <a:rPr lang="it-IT"/>
              <a:t>Fare clic per modificare lo stile del titolo</a:t>
            </a:r>
          </a:p>
        </p:txBody>
      </p:sp>
      <p:sp>
        <p:nvSpPr>
          <p:cNvPr id="3" name="Segnaposto contenuto 2"/>
          <p:cNvSpPr>
            <a:spLocks noGrp="1"/>
          </p:cNvSpPr>
          <p:nvPr>
            <p:ph idx="1"/>
          </p:nvPr>
        </p:nvSpPr>
        <p:spPr>
          <a:xfrm>
            <a:off x="609600" y="1600201"/>
            <a:ext cx="10972800" cy="4525963"/>
          </a:xfrm>
          <a:prstGeom prst="rect">
            <a:avLst/>
          </a:prstGeo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40902926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a:t>Fare clic per modificare stili del testo dello schema</a:t>
            </a:r>
          </a:p>
        </p:txBody>
      </p:sp>
    </p:spTree>
    <p:extLst>
      <p:ext uri="{BB962C8B-B14F-4D97-AF65-F5344CB8AC3E}">
        <p14:creationId xmlns:p14="http://schemas.microsoft.com/office/powerpoint/2010/main" val="34480527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609600" y="274638"/>
            <a:ext cx="10972800" cy="1143000"/>
          </a:xfrm>
          <a:prstGeom prst="rect">
            <a:avLst/>
          </a:prstGeom>
        </p:spPr>
        <p:txBody>
          <a:bodyPr/>
          <a:lstStyle/>
          <a:p>
            <a:r>
              <a:rPr lang="it-IT"/>
              <a:t>Fare clic per modificare lo stile del titolo</a:t>
            </a:r>
          </a:p>
        </p:txBody>
      </p:sp>
      <p:sp>
        <p:nvSpPr>
          <p:cNvPr id="3" name="Segnaposto contenuto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1648366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609600" y="274638"/>
            <a:ext cx="10972800" cy="1143000"/>
          </a:xfrm>
          <a:prstGeom prst="rect">
            <a:avLst/>
          </a:prstGeom>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16064647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609600" y="274638"/>
            <a:ext cx="10972800" cy="1143000"/>
          </a:xfrm>
          <a:prstGeom prst="rect">
            <a:avLst/>
          </a:prstGeom>
        </p:spPr>
        <p:txBody>
          <a:bodyPr/>
          <a:lstStyle/>
          <a:p>
            <a:r>
              <a:rPr lang="it-IT"/>
              <a:t>Fare clic per modificare lo stile del titolo</a:t>
            </a:r>
          </a:p>
        </p:txBody>
      </p:sp>
    </p:spTree>
    <p:extLst>
      <p:ext uri="{BB962C8B-B14F-4D97-AF65-F5344CB8AC3E}">
        <p14:creationId xmlns:p14="http://schemas.microsoft.com/office/powerpoint/2010/main" val="31839972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63702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09601" y="273050"/>
            <a:ext cx="4011084" cy="1162050"/>
          </a:xfrm>
          <a:prstGeom prst="rect">
            <a:avLst/>
          </a:prstGeo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Tree>
    <p:extLst>
      <p:ext uri="{BB962C8B-B14F-4D97-AF65-F5344CB8AC3E}">
        <p14:creationId xmlns:p14="http://schemas.microsoft.com/office/powerpoint/2010/main" val="3778010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558BFE-2715-587B-1D03-B066F91A7730}"/>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40A95650-03E6-90BB-BA3F-7783453ECB47}"/>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5C24A680-F56F-BB7A-E47C-729910A973C7}"/>
              </a:ext>
            </a:extLst>
          </p:cNvPr>
          <p:cNvSpPr>
            <a:spLocks noGrp="1"/>
          </p:cNvSpPr>
          <p:nvPr>
            <p:ph type="dt" sz="half" idx="10"/>
          </p:nvPr>
        </p:nvSpPr>
        <p:spPr/>
        <p:txBody>
          <a:bodyPr/>
          <a:lstStyle/>
          <a:p>
            <a:fld id="{DE8AA030-730E-4DF0-BA84-1567C9112D68}" type="datetimeFigureOut">
              <a:rPr lang="it-IT" smtClean="0"/>
              <a:t>23/03/2023</a:t>
            </a:fld>
            <a:endParaRPr lang="it-IT"/>
          </a:p>
        </p:txBody>
      </p:sp>
      <p:sp>
        <p:nvSpPr>
          <p:cNvPr id="5" name="Segnaposto piè di pagina 4">
            <a:extLst>
              <a:ext uri="{FF2B5EF4-FFF2-40B4-BE49-F238E27FC236}">
                <a16:creationId xmlns:a16="http://schemas.microsoft.com/office/drawing/2014/main" id="{575B2905-2AAA-1E62-A2BE-96E26D0DD77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D486AA4C-1D53-6F5A-63E3-3DED2A95AD56}"/>
              </a:ext>
            </a:extLst>
          </p:cNvPr>
          <p:cNvSpPr>
            <a:spLocks noGrp="1"/>
          </p:cNvSpPr>
          <p:nvPr>
            <p:ph type="sldNum" sz="quarter" idx="12"/>
          </p:nvPr>
        </p:nvSpPr>
        <p:spPr/>
        <p:txBody>
          <a:bodyPr/>
          <a:lstStyle/>
          <a:p>
            <a:fld id="{E9F24369-23D4-4600-9486-1D4EA1B86D57}" type="slidenum">
              <a:rPr lang="it-IT" smtClean="0"/>
              <a:t>‹N›</a:t>
            </a:fld>
            <a:endParaRPr lang="it-IT"/>
          </a:p>
        </p:txBody>
      </p:sp>
    </p:spTree>
    <p:extLst>
      <p:ext uri="{BB962C8B-B14F-4D97-AF65-F5344CB8AC3E}">
        <p14:creationId xmlns:p14="http://schemas.microsoft.com/office/powerpoint/2010/main" val="17051873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2389717" y="4800600"/>
            <a:ext cx="7315200" cy="566738"/>
          </a:xfrm>
          <a:prstGeom prst="rect">
            <a:avLst/>
          </a:prstGeo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Tree>
    <p:extLst>
      <p:ext uri="{BB962C8B-B14F-4D97-AF65-F5344CB8AC3E}">
        <p14:creationId xmlns:p14="http://schemas.microsoft.com/office/powerpoint/2010/main" val="19354841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a:xfrm>
            <a:off x="609600" y="274638"/>
            <a:ext cx="10972800" cy="1143000"/>
          </a:xfrm>
          <a:prstGeom prst="rect">
            <a:avLst/>
          </a:prstGeom>
        </p:spPr>
        <p:txBody>
          <a:bodyPr/>
          <a:lstStyle/>
          <a:p>
            <a:r>
              <a:rPr lang="it-IT"/>
              <a:t>Fare clic per modificare lo stile del titolo</a:t>
            </a:r>
          </a:p>
        </p:txBody>
      </p:sp>
      <p:sp>
        <p:nvSpPr>
          <p:cNvPr id="3" name="Segnaposto testo verticale 2"/>
          <p:cNvSpPr>
            <a:spLocks noGrp="1"/>
          </p:cNvSpPr>
          <p:nvPr>
            <p:ph type="body" orient="vert" idx="1"/>
          </p:nvPr>
        </p:nvSpPr>
        <p:spPr>
          <a:xfrm>
            <a:off x="609600" y="1600201"/>
            <a:ext cx="10972800" cy="4525963"/>
          </a:xfrm>
          <a:prstGeom prst="rect">
            <a:avLst/>
          </a:prstGeo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33206022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839200" y="274639"/>
            <a:ext cx="2743200" cy="5851525"/>
          </a:xfrm>
          <a:prstGeom prst="rect">
            <a:avLst/>
          </a:prstGeo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609600" y="274639"/>
            <a:ext cx="8026400" cy="5851525"/>
          </a:xfrm>
          <a:prstGeom prst="rect">
            <a:avLst/>
          </a:prstGeo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31205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609600" y="274639"/>
            <a:ext cx="10972800" cy="5851525"/>
          </a:xfrm>
          <a:prstGeom prst="rect">
            <a:avLst/>
          </a:prstGeo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17803521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4FC5F7B-9EA6-07EF-4ACF-4BC15DF410F4}"/>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1CFFC42F-256C-B20B-42FC-5C17823957F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F16FBC50-2C00-22FB-B068-396935E78671}"/>
              </a:ext>
            </a:extLst>
          </p:cNvPr>
          <p:cNvSpPr>
            <a:spLocks noGrp="1"/>
          </p:cNvSpPr>
          <p:nvPr>
            <p:ph type="dt" sz="half" idx="10"/>
          </p:nvPr>
        </p:nvSpPr>
        <p:spPr/>
        <p:txBody>
          <a:bodyPr/>
          <a:lstStyle/>
          <a:p>
            <a:fld id="{DE8AA030-730E-4DF0-BA84-1567C9112D68}" type="datetimeFigureOut">
              <a:rPr lang="it-IT" smtClean="0"/>
              <a:t>23/03/2023</a:t>
            </a:fld>
            <a:endParaRPr lang="it-IT"/>
          </a:p>
        </p:txBody>
      </p:sp>
      <p:sp>
        <p:nvSpPr>
          <p:cNvPr id="5" name="Segnaposto piè di pagina 4">
            <a:extLst>
              <a:ext uri="{FF2B5EF4-FFF2-40B4-BE49-F238E27FC236}">
                <a16:creationId xmlns:a16="http://schemas.microsoft.com/office/drawing/2014/main" id="{F5027702-7015-8388-D3FA-2D28A33D759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A8062810-BAA7-7AD5-C7DF-F4E7C2F1E005}"/>
              </a:ext>
            </a:extLst>
          </p:cNvPr>
          <p:cNvSpPr>
            <a:spLocks noGrp="1"/>
          </p:cNvSpPr>
          <p:nvPr>
            <p:ph type="sldNum" sz="quarter" idx="12"/>
          </p:nvPr>
        </p:nvSpPr>
        <p:spPr/>
        <p:txBody>
          <a:bodyPr/>
          <a:lstStyle/>
          <a:p>
            <a:fld id="{E9F24369-23D4-4600-9486-1D4EA1B86D57}" type="slidenum">
              <a:rPr lang="it-IT" smtClean="0"/>
              <a:t>‹N›</a:t>
            </a:fld>
            <a:endParaRPr lang="it-IT"/>
          </a:p>
        </p:txBody>
      </p:sp>
    </p:spTree>
    <p:extLst>
      <p:ext uri="{BB962C8B-B14F-4D97-AF65-F5344CB8AC3E}">
        <p14:creationId xmlns:p14="http://schemas.microsoft.com/office/powerpoint/2010/main" val="804531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5B47A1C-0084-BC43-BB70-AEE3F7795FB9}"/>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2099AE34-9436-5DBC-32B5-96408431EA6D}"/>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CF5DDE2E-1356-5E0B-2EA9-5AD3722631A5}"/>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95461314-A6C5-E577-3C67-6DDF32EE4FC3}"/>
              </a:ext>
            </a:extLst>
          </p:cNvPr>
          <p:cNvSpPr>
            <a:spLocks noGrp="1"/>
          </p:cNvSpPr>
          <p:nvPr>
            <p:ph type="dt" sz="half" idx="10"/>
          </p:nvPr>
        </p:nvSpPr>
        <p:spPr/>
        <p:txBody>
          <a:bodyPr/>
          <a:lstStyle/>
          <a:p>
            <a:fld id="{DE8AA030-730E-4DF0-BA84-1567C9112D68}" type="datetimeFigureOut">
              <a:rPr lang="it-IT" smtClean="0"/>
              <a:t>23/03/2023</a:t>
            </a:fld>
            <a:endParaRPr lang="it-IT"/>
          </a:p>
        </p:txBody>
      </p:sp>
      <p:sp>
        <p:nvSpPr>
          <p:cNvPr id="6" name="Segnaposto piè di pagina 5">
            <a:extLst>
              <a:ext uri="{FF2B5EF4-FFF2-40B4-BE49-F238E27FC236}">
                <a16:creationId xmlns:a16="http://schemas.microsoft.com/office/drawing/2014/main" id="{C650B610-527C-33CA-6EF9-C31926375E1F}"/>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8166F2F9-FFCF-766B-70AC-F2DCB22CE42A}"/>
              </a:ext>
            </a:extLst>
          </p:cNvPr>
          <p:cNvSpPr>
            <a:spLocks noGrp="1"/>
          </p:cNvSpPr>
          <p:nvPr>
            <p:ph type="sldNum" sz="quarter" idx="12"/>
          </p:nvPr>
        </p:nvSpPr>
        <p:spPr/>
        <p:txBody>
          <a:bodyPr/>
          <a:lstStyle/>
          <a:p>
            <a:fld id="{E9F24369-23D4-4600-9486-1D4EA1B86D57}" type="slidenum">
              <a:rPr lang="it-IT" smtClean="0"/>
              <a:t>‹N›</a:t>
            </a:fld>
            <a:endParaRPr lang="it-IT"/>
          </a:p>
        </p:txBody>
      </p:sp>
    </p:spTree>
    <p:extLst>
      <p:ext uri="{BB962C8B-B14F-4D97-AF65-F5344CB8AC3E}">
        <p14:creationId xmlns:p14="http://schemas.microsoft.com/office/powerpoint/2010/main" val="13655859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5127C12-BA87-EB0A-45A6-2D6B16240F7A}"/>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FEAE3F23-03BC-126A-CEDB-50D910ADB0E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4DE238EE-2E9F-E8BA-E660-05FD7F39375C}"/>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A0B4D1B6-5D80-280E-B7FB-912F7B09943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87B3CF87-2127-5462-B843-4830DEB8A4DA}"/>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A9F2F799-650F-F8CC-11FC-600537D46300}"/>
              </a:ext>
            </a:extLst>
          </p:cNvPr>
          <p:cNvSpPr>
            <a:spLocks noGrp="1"/>
          </p:cNvSpPr>
          <p:nvPr>
            <p:ph type="dt" sz="half" idx="10"/>
          </p:nvPr>
        </p:nvSpPr>
        <p:spPr/>
        <p:txBody>
          <a:bodyPr/>
          <a:lstStyle/>
          <a:p>
            <a:fld id="{DE8AA030-730E-4DF0-BA84-1567C9112D68}" type="datetimeFigureOut">
              <a:rPr lang="it-IT" smtClean="0"/>
              <a:t>23/03/2023</a:t>
            </a:fld>
            <a:endParaRPr lang="it-IT"/>
          </a:p>
        </p:txBody>
      </p:sp>
      <p:sp>
        <p:nvSpPr>
          <p:cNvPr id="8" name="Segnaposto piè di pagina 7">
            <a:extLst>
              <a:ext uri="{FF2B5EF4-FFF2-40B4-BE49-F238E27FC236}">
                <a16:creationId xmlns:a16="http://schemas.microsoft.com/office/drawing/2014/main" id="{D42A129B-6FB1-ED44-8E01-899A9160C473}"/>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0620E5D0-701F-DA5E-7D1C-12A644BB9F34}"/>
              </a:ext>
            </a:extLst>
          </p:cNvPr>
          <p:cNvSpPr>
            <a:spLocks noGrp="1"/>
          </p:cNvSpPr>
          <p:nvPr>
            <p:ph type="sldNum" sz="quarter" idx="12"/>
          </p:nvPr>
        </p:nvSpPr>
        <p:spPr/>
        <p:txBody>
          <a:bodyPr/>
          <a:lstStyle/>
          <a:p>
            <a:fld id="{E9F24369-23D4-4600-9486-1D4EA1B86D57}" type="slidenum">
              <a:rPr lang="it-IT" smtClean="0"/>
              <a:t>‹N›</a:t>
            </a:fld>
            <a:endParaRPr lang="it-IT"/>
          </a:p>
        </p:txBody>
      </p:sp>
    </p:spTree>
    <p:extLst>
      <p:ext uri="{BB962C8B-B14F-4D97-AF65-F5344CB8AC3E}">
        <p14:creationId xmlns:p14="http://schemas.microsoft.com/office/powerpoint/2010/main" val="23270313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D82FB63-EEBF-9245-7899-EAA0B97502E3}"/>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64D7CDD0-091B-81FA-C2C7-4E159AAE42D6}"/>
              </a:ext>
            </a:extLst>
          </p:cNvPr>
          <p:cNvSpPr>
            <a:spLocks noGrp="1"/>
          </p:cNvSpPr>
          <p:nvPr>
            <p:ph type="dt" sz="half" idx="10"/>
          </p:nvPr>
        </p:nvSpPr>
        <p:spPr/>
        <p:txBody>
          <a:bodyPr/>
          <a:lstStyle/>
          <a:p>
            <a:fld id="{DE8AA030-730E-4DF0-BA84-1567C9112D68}" type="datetimeFigureOut">
              <a:rPr lang="it-IT" smtClean="0"/>
              <a:t>23/03/2023</a:t>
            </a:fld>
            <a:endParaRPr lang="it-IT"/>
          </a:p>
        </p:txBody>
      </p:sp>
      <p:sp>
        <p:nvSpPr>
          <p:cNvPr id="4" name="Segnaposto piè di pagina 3">
            <a:extLst>
              <a:ext uri="{FF2B5EF4-FFF2-40B4-BE49-F238E27FC236}">
                <a16:creationId xmlns:a16="http://schemas.microsoft.com/office/drawing/2014/main" id="{01A01837-25F7-7BE2-A9A1-A1FF9F0012C8}"/>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6FD23F78-6637-128B-B0AC-F50E86855D53}"/>
              </a:ext>
            </a:extLst>
          </p:cNvPr>
          <p:cNvSpPr>
            <a:spLocks noGrp="1"/>
          </p:cNvSpPr>
          <p:nvPr>
            <p:ph type="sldNum" sz="quarter" idx="12"/>
          </p:nvPr>
        </p:nvSpPr>
        <p:spPr/>
        <p:txBody>
          <a:bodyPr/>
          <a:lstStyle/>
          <a:p>
            <a:fld id="{E9F24369-23D4-4600-9486-1D4EA1B86D57}" type="slidenum">
              <a:rPr lang="it-IT" smtClean="0"/>
              <a:t>‹N›</a:t>
            </a:fld>
            <a:endParaRPr lang="it-IT"/>
          </a:p>
        </p:txBody>
      </p:sp>
    </p:spTree>
    <p:extLst>
      <p:ext uri="{BB962C8B-B14F-4D97-AF65-F5344CB8AC3E}">
        <p14:creationId xmlns:p14="http://schemas.microsoft.com/office/powerpoint/2010/main" val="2335100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149C8892-F003-C7EF-3CEE-08F17AD48AB3}"/>
              </a:ext>
            </a:extLst>
          </p:cNvPr>
          <p:cNvSpPr>
            <a:spLocks noGrp="1"/>
          </p:cNvSpPr>
          <p:nvPr>
            <p:ph type="dt" sz="half" idx="10"/>
          </p:nvPr>
        </p:nvSpPr>
        <p:spPr/>
        <p:txBody>
          <a:bodyPr/>
          <a:lstStyle/>
          <a:p>
            <a:fld id="{DE8AA030-730E-4DF0-BA84-1567C9112D68}" type="datetimeFigureOut">
              <a:rPr lang="it-IT" smtClean="0"/>
              <a:t>23/03/2023</a:t>
            </a:fld>
            <a:endParaRPr lang="it-IT"/>
          </a:p>
        </p:txBody>
      </p:sp>
      <p:sp>
        <p:nvSpPr>
          <p:cNvPr id="3" name="Segnaposto piè di pagina 2">
            <a:extLst>
              <a:ext uri="{FF2B5EF4-FFF2-40B4-BE49-F238E27FC236}">
                <a16:creationId xmlns:a16="http://schemas.microsoft.com/office/drawing/2014/main" id="{9097C6B9-8866-0DF6-85AC-4122A41C0C09}"/>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FB8B1FE9-EAF0-389B-BB10-FB981C105ED8}"/>
              </a:ext>
            </a:extLst>
          </p:cNvPr>
          <p:cNvSpPr>
            <a:spLocks noGrp="1"/>
          </p:cNvSpPr>
          <p:nvPr>
            <p:ph type="sldNum" sz="quarter" idx="12"/>
          </p:nvPr>
        </p:nvSpPr>
        <p:spPr/>
        <p:txBody>
          <a:bodyPr/>
          <a:lstStyle/>
          <a:p>
            <a:fld id="{E9F24369-23D4-4600-9486-1D4EA1B86D57}" type="slidenum">
              <a:rPr lang="it-IT" smtClean="0"/>
              <a:t>‹N›</a:t>
            </a:fld>
            <a:endParaRPr lang="it-IT"/>
          </a:p>
        </p:txBody>
      </p:sp>
    </p:spTree>
    <p:extLst>
      <p:ext uri="{BB962C8B-B14F-4D97-AF65-F5344CB8AC3E}">
        <p14:creationId xmlns:p14="http://schemas.microsoft.com/office/powerpoint/2010/main" val="21153272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6BF9DF1-CAAD-5F77-EF39-08809D7F3B71}"/>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CBFFF516-B8EE-CE40-B390-9EB0821752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22B3A092-44A3-1FF8-F09F-84E710E0CE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8297EE98-4534-ADD6-ADF5-CB91C808B48F}"/>
              </a:ext>
            </a:extLst>
          </p:cNvPr>
          <p:cNvSpPr>
            <a:spLocks noGrp="1"/>
          </p:cNvSpPr>
          <p:nvPr>
            <p:ph type="dt" sz="half" idx="10"/>
          </p:nvPr>
        </p:nvSpPr>
        <p:spPr/>
        <p:txBody>
          <a:bodyPr/>
          <a:lstStyle/>
          <a:p>
            <a:fld id="{DE8AA030-730E-4DF0-BA84-1567C9112D68}" type="datetimeFigureOut">
              <a:rPr lang="it-IT" smtClean="0"/>
              <a:t>23/03/2023</a:t>
            </a:fld>
            <a:endParaRPr lang="it-IT"/>
          </a:p>
        </p:txBody>
      </p:sp>
      <p:sp>
        <p:nvSpPr>
          <p:cNvPr id="6" name="Segnaposto piè di pagina 5">
            <a:extLst>
              <a:ext uri="{FF2B5EF4-FFF2-40B4-BE49-F238E27FC236}">
                <a16:creationId xmlns:a16="http://schemas.microsoft.com/office/drawing/2014/main" id="{A86D54EC-9A2F-F581-D6E5-D10177BC0365}"/>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89BA6646-AFD0-0515-316A-71ED71DFF4E9}"/>
              </a:ext>
            </a:extLst>
          </p:cNvPr>
          <p:cNvSpPr>
            <a:spLocks noGrp="1"/>
          </p:cNvSpPr>
          <p:nvPr>
            <p:ph type="sldNum" sz="quarter" idx="12"/>
          </p:nvPr>
        </p:nvSpPr>
        <p:spPr/>
        <p:txBody>
          <a:bodyPr/>
          <a:lstStyle/>
          <a:p>
            <a:fld id="{E9F24369-23D4-4600-9486-1D4EA1B86D57}" type="slidenum">
              <a:rPr lang="it-IT" smtClean="0"/>
              <a:t>‹N›</a:t>
            </a:fld>
            <a:endParaRPr lang="it-IT"/>
          </a:p>
        </p:txBody>
      </p:sp>
    </p:spTree>
    <p:extLst>
      <p:ext uri="{BB962C8B-B14F-4D97-AF65-F5344CB8AC3E}">
        <p14:creationId xmlns:p14="http://schemas.microsoft.com/office/powerpoint/2010/main" val="42555107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E09DC9A-A382-0FF6-6DB6-A321454FB450}"/>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264C916D-FE43-1D95-EEB7-F3994785887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5B6AE0EA-2581-E4F8-5A24-41FBC71603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20C9C126-9EBF-5C35-4F96-A9D0D4E9DBA3}"/>
              </a:ext>
            </a:extLst>
          </p:cNvPr>
          <p:cNvSpPr>
            <a:spLocks noGrp="1"/>
          </p:cNvSpPr>
          <p:nvPr>
            <p:ph type="dt" sz="half" idx="10"/>
          </p:nvPr>
        </p:nvSpPr>
        <p:spPr/>
        <p:txBody>
          <a:bodyPr/>
          <a:lstStyle/>
          <a:p>
            <a:fld id="{DE8AA030-730E-4DF0-BA84-1567C9112D68}" type="datetimeFigureOut">
              <a:rPr lang="it-IT" smtClean="0"/>
              <a:t>23/03/2023</a:t>
            </a:fld>
            <a:endParaRPr lang="it-IT"/>
          </a:p>
        </p:txBody>
      </p:sp>
      <p:sp>
        <p:nvSpPr>
          <p:cNvPr id="6" name="Segnaposto piè di pagina 5">
            <a:extLst>
              <a:ext uri="{FF2B5EF4-FFF2-40B4-BE49-F238E27FC236}">
                <a16:creationId xmlns:a16="http://schemas.microsoft.com/office/drawing/2014/main" id="{B9D41E13-B6DC-8287-0961-BD6BC9D1F6E7}"/>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1620E387-7610-21FD-A49C-52C653A233F3}"/>
              </a:ext>
            </a:extLst>
          </p:cNvPr>
          <p:cNvSpPr>
            <a:spLocks noGrp="1"/>
          </p:cNvSpPr>
          <p:nvPr>
            <p:ph type="sldNum" sz="quarter" idx="12"/>
          </p:nvPr>
        </p:nvSpPr>
        <p:spPr/>
        <p:txBody>
          <a:bodyPr/>
          <a:lstStyle/>
          <a:p>
            <a:fld id="{E9F24369-23D4-4600-9486-1D4EA1B86D57}" type="slidenum">
              <a:rPr lang="it-IT" smtClean="0"/>
              <a:t>‹N›</a:t>
            </a:fld>
            <a:endParaRPr lang="it-IT"/>
          </a:p>
        </p:txBody>
      </p:sp>
    </p:spTree>
    <p:extLst>
      <p:ext uri="{BB962C8B-B14F-4D97-AF65-F5344CB8AC3E}">
        <p14:creationId xmlns:p14="http://schemas.microsoft.com/office/powerpoint/2010/main" val="16022982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88C1FCD5-06CC-6868-FE2A-1E23CE6E008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3CECF3EB-1F29-2D31-71D0-610B8EBEA62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07CEC69B-F3B3-0CBB-ECE6-34247F4040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8AA030-730E-4DF0-BA84-1567C9112D68}" type="datetimeFigureOut">
              <a:rPr lang="it-IT" smtClean="0"/>
              <a:t>23/03/2023</a:t>
            </a:fld>
            <a:endParaRPr lang="it-IT"/>
          </a:p>
        </p:txBody>
      </p:sp>
      <p:sp>
        <p:nvSpPr>
          <p:cNvPr id="5" name="Segnaposto piè di pagina 4">
            <a:extLst>
              <a:ext uri="{FF2B5EF4-FFF2-40B4-BE49-F238E27FC236}">
                <a16:creationId xmlns:a16="http://schemas.microsoft.com/office/drawing/2014/main" id="{B315E17D-92DB-0576-23B0-5AC455F7DE3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9EC242B3-EA06-AB1A-0BDB-92DAC480207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F24369-23D4-4600-9486-1D4EA1B86D57}" type="slidenum">
              <a:rPr lang="it-IT" smtClean="0"/>
              <a:t>‹N›</a:t>
            </a:fld>
            <a:endParaRPr lang="it-IT"/>
          </a:p>
        </p:txBody>
      </p:sp>
    </p:spTree>
    <p:extLst>
      <p:ext uri="{BB962C8B-B14F-4D97-AF65-F5344CB8AC3E}">
        <p14:creationId xmlns:p14="http://schemas.microsoft.com/office/powerpoint/2010/main" val="379723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 name="Rectangle 20">
            <a:extLst>
              <a:ext uri="{FF2B5EF4-FFF2-40B4-BE49-F238E27FC236}">
                <a16:creationId xmlns:a16="http://schemas.microsoft.com/office/drawing/2014/main" id="{5053A3CA-C48E-CA39-A6C1-5783AA2852C0}"/>
              </a:ext>
            </a:extLst>
          </p:cNvPr>
          <p:cNvSpPr>
            <a:spLocks noChangeArrowheads="1"/>
          </p:cNvSpPr>
          <p:nvPr/>
        </p:nvSpPr>
        <p:spPr bwMode="auto">
          <a:xfrm>
            <a:off x="1422400" y="228600"/>
            <a:ext cx="4267200" cy="1295400"/>
          </a:xfrm>
          <a:prstGeom prst="rect">
            <a:avLst/>
          </a:prstGeom>
          <a:solidFill>
            <a:schemeClr val="bg1"/>
          </a:solidFill>
          <a:ln w="9525">
            <a:solidFill>
              <a:schemeClr val="bg1"/>
            </a:solidFill>
            <a:miter lim="800000"/>
            <a:headEnd/>
            <a:tailEnd/>
          </a:ln>
          <a:effectLst/>
        </p:spPr>
        <p:txBody>
          <a:bodyPr wrap="none" anchor="ctr"/>
          <a:lstStyle/>
          <a:p>
            <a:pPr>
              <a:defRPr/>
            </a:pPr>
            <a:endParaRPr lang="it-IT" sz="1800"/>
          </a:p>
        </p:txBody>
      </p:sp>
    </p:spTree>
    <p:extLst>
      <p:ext uri="{BB962C8B-B14F-4D97-AF65-F5344CB8AC3E}">
        <p14:creationId xmlns:p14="http://schemas.microsoft.com/office/powerpoint/2010/main" val="26674136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rtl="0" eaLnBrk="0" fontAlgn="base" hangingPunct="0">
        <a:spcBef>
          <a:spcPct val="0"/>
        </a:spcBef>
        <a:spcAft>
          <a:spcPct val="0"/>
        </a:spcAft>
        <a:defRPr sz="2400" b="1">
          <a:solidFill>
            <a:srgbClr val="000000"/>
          </a:solidFill>
          <a:latin typeface="+mj-lt"/>
          <a:ea typeface="+mj-ea"/>
          <a:cs typeface="+mj-cs"/>
        </a:defRPr>
      </a:lvl1pPr>
      <a:lvl2pPr algn="ctr" rtl="0" eaLnBrk="0" fontAlgn="base" hangingPunct="0">
        <a:spcBef>
          <a:spcPct val="0"/>
        </a:spcBef>
        <a:spcAft>
          <a:spcPct val="0"/>
        </a:spcAft>
        <a:defRPr sz="2400" b="1">
          <a:solidFill>
            <a:srgbClr val="000000"/>
          </a:solidFill>
          <a:latin typeface="Tahoma" pitchFamily="34" charset="0"/>
        </a:defRPr>
      </a:lvl2pPr>
      <a:lvl3pPr algn="ctr" rtl="0" eaLnBrk="0" fontAlgn="base" hangingPunct="0">
        <a:spcBef>
          <a:spcPct val="0"/>
        </a:spcBef>
        <a:spcAft>
          <a:spcPct val="0"/>
        </a:spcAft>
        <a:defRPr sz="2400" b="1">
          <a:solidFill>
            <a:srgbClr val="000000"/>
          </a:solidFill>
          <a:latin typeface="Tahoma" pitchFamily="34" charset="0"/>
        </a:defRPr>
      </a:lvl3pPr>
      <a:lvl4pPr algn="ctr" rtl="0" eaLnBrk="0" fontAlgn="base" hangingPunct="0">
        <a:spcBef>
          <a:spcPct val="0"/>
        </a:spcBef>
        <a:spcAft>
          <a:spcPct val="0"/>
        </a:spcAft>
        <a:defRPr sz="2400" b="1">
          <a:solidFill>
            <a:srgbClr val="000000"/>
          </a:solidFill>
          <a:latin typeface="Tahoma" pitchFamily="34" charset="0"/>
        </a:defRPr>
      </a:lvl4pPr>
      <a:lvl5pPr algn="ctr" rtl="0" eaLnBrk="0" fontAlgn="base" hangingPunct="0">
        <a:spcBef>
          <a:spcPct val="0"/>
        </a:spcBef>
        <a:spcAft>
          <a:spcPct val="0"/>
        </a:spcAft>
        <a:defRPr sz="2400" b="1">
          <a:solidFill>
            <a:srgbClr val="000000"/>
          </a:solidFill>
          <a:latin typeface="Tahoma" pitchFamily="34" charset="0"/>
        </a:defRPr>
      </a:lvl5pPr>
      <a:lvl6pPr marL="457200" algn="ctr" rtl="0" fontAlgn="base">
        <a:spcBef>
          <a:spcPct val="0"/>
        </a:spcBef>
        <a:spcAft>
          <a:spcPct val="0"/>
        </a:spcAft>
        <a:defRPr sz="2400" b="1">
          <a:solidFill>
            <a:srgbClr val="000000"/>
          </a:solidFill>
          <a:latin typeface="Tahoma" pitchFamily="34" charset="0"/>
        </a:defRPr>
      </a:lvl6pPr>
      <a:lvl7pPr marL="914400" algn="ctr" rtl="0" fontAlgn="base">
        <a:spcBef>
          <a:spcPct val="0"/>
        </a:spcBef>
        <a:spcAft>
          <a:spcPct val="0"/>
        </a:spcAft>
        <a:defRPr sz="2400" b="1">
          <a:solidFill>
            <a:srgbClr val="000000"/>
          </a:solidFill>
          <a:latin typeface="Tahoma" pitchFamily="34" charset="0"/>
        </a:defRPr>
      </a:lvl7pPr>
      <a:lvl8pPr marL="1371600" algn="ctr" rtl="0" fontAlgn="base">
        <a:spcBef>
          <a:spcPct val="0"/>
        </a:spcBef>
        <a:spcAft>
          <a:spcPct val="0"/>
        </a:spcAft>
        <a:defRPr sz="2400" b="1">
          <a:solidFill>
            <a:srgbClr val="000000"/>
          </a:solidFill>
          <a:latin typeface="Tahoma" pitchFamily="34" charset="0"/>
        </a:defRPr>
      </a:lvl8pPr>
      <a:lvl9pPr marL="1828800" algn="ctr" rtl="0" fontAlgn="base">
        <a:spcBef>
          <a:spcPct val="0"/>
        </a:spcBef>
        <a:spcAft>
          <a:spcPct val="0"/>
        </a:spcAft>
        <a:defRPr sz="2400" b="1">
          <a:solidFill>
            <a:srgbClr val="000000"/>
          </a:solidFill>
          <a:latin typeface="Tahoma" pitchFamily="34" charset="0"/>
        </a:defRPr>
      </a:lvl9pPr>
    </p:titleStyle>
    <p:bodyStyle>
      <a:lvl1pPr marL="187325" indent="-187325" algn="l" rtl="0" eaLnBrk="0" fontAlgn="base" hangingPunct="0">
        <a:spcBef>
          <a:spcPct val="20000"/>
        </a:spcBef>
        <a:spcAft>
          <a:spcPct val="0"/>
        </a:spcAft>
        <a:buChar char="•"/>
        <a:defRPr sz="3200">
          <a:solidFill>
            <a:schemeClr val="tx1"/>
          </a:solidFill>
          <a:latin typeface="+mn-lt"/>
          <a:ea typeface="+mn-ea"/>
          <a:cs typeface="+mn-cs"/>
        </a:defRPr>
      </a:lvl1pPr>
      <a:lvl2pPr marL="852488" indent="-285750" algn="l" rtl="0" eaLnBrk="0" fontAlgn="base" hangingPunct="0">
        <a:spcBef>
          <a:spcPct val="20000"/>
        </a:spcBef>
        <a:spcAft>
          <a:spcPct val="0"/>
        </a:spcAft>
        <a:buChar char="–"/>
        <a:defRPr sz="2800">
          <a:solidFill>
            <a:schemeClr val="tx1"/>
          </a:solidFill>
          <a:latin typeface="+mn-lt"/>
        </a:defRPr>
      </a:lvl2pPr>
      <a:lvl3pPr marL="1271588" indent="-228600" algn="l" rtl="0" eaLnBrk="0" fontAlgn="base" hangingPunct="0">
        <a:spcBef>
          <a:spcPct val="20000"/>
        </a:spcBef>
        <a:spcAft>
          <a:spcPct val="0"/>
        </a:spcAft>
        <a:buChar char="•"/>
        <a:defRPr sz="2400">
          <a:solidFill>
            <a:schemeClr val="tx1"/>
          </a:solidFill>
          <a:latin typeface="+mn-lt"/>
        </a:defRPr>
      </a:lvl3pPr>
      <a:lvl4pPr marL="1690688" indent="-228600" algn="l" rtl="0" eaLnBrk="0" fontAlgn="base" hangingPunct="0">
        <a:spcBef>
          <a:spcPct val="20000"/>
        </a:spcBef>
        <a:spcAft>
          <a:spcPct val="0"/>
        </a:spcAft>
        <a:buChar char="–"/>
        <a:defRPr sz="2000">
          <a:solidFill>
            <a:schemeClr val="tx1"/>
          </a:solidFill>
          <a:latin typeface="+mn-lt"/>
        </a:defRPr>
      </a:lvl4pPr>
      <a:lvl5pPr marL="2109788" indent="-228600" algn="l" rtl="0" eaLnBrk="0" fontAlgn="base" hangingPunct="0">
        <a:spcBef>
          <a:spcPct val="20000"/>
        </a:spcBef>
        <a:spcAft>
          <a:spcPct val="0"/>
        </a:spcAft>
        <a:buChar char="»"/>
        <a:defRPr sz="2000">
          <a:solidFill>
            <a:schemeClr val="tx1"/>
          </a:solidFill>
          <a:latin typeface="+mn-lt"/>
        </a:defRPr>
      </a:lvl5pPr>
      <a:lvl6pPr marL="2566988" indent="-228600" algn="l" rtl="0" fontAlgn="base">
        <a:spcBef>
          <a:spcPct val="20000"/>
        </a:spcBef>
        <a:spcAft>
          <a:spcPct val="0"/>
        </a:spcAft>
        <a:buChar char="»"/>
        <a:defRPr sz="2000">
          <a:solidFill>
            <a:schemeClr val="tx1"/>
          </a:solidFill>
          <a:latin typeface="+mn-lt"/>
        </a:defRPr>
      </a:lvl6pPr>
      <a:lvl7pPr marL="3024188" indent="-228600" algn="l" rtl="0" fontAlgn="base">
        <a:spcBef>
          <a:spcPct val="20000"/>
        </a:spcBef>
        <a:spcAft>
          <a:spcPct val="0"/>
        </a:spcAft>
        <a:buChar char="»"/>
        <a:defRPr sz="2000">
          <a:solidFill>
            <a:schemeClr val="tx1"/>
          </a:solidFill>
          <a:latin typeface="+mn-lt"/>
        </a:defRPr>
      </a:lvl7pPr>
      <a:lvl8pPr marL="3481388" indent="-228600" algn="l" rtl="0" fontAlgn="base">
        <a:spcBef>
          <a:spcPct val="20000"/>
        </a:spcBef>
        <a:spcAft>
          <a:spcPct val="0"/>
        </a:spcAft>
        <a:buChar char="»"/>
        <a:defRPr sz="2000">
          <a:solidFill>
            <a:schemeClr val="tx1"/>
          </a:solidFill>
          <a:latin typeface="+mn-lt"/>
        </a:defRPr>
      </a:lvl8pPr>
      <a:lvl9pPr marL="3938588" indent="-228600" algn="l" rtl="0" fontAlgn="base">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emf"/><Relationship Id="rId2"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emf"/><Relationship Id="rId5" Type="http://schemas.openxmlformats.org/officeDocument/2006/relationships/image" Target="../media/image4.png"/><Relationship Id="rId10" Type="http://schemas.openxmlformats.org/officeDocument/2006/relationships/image" Target="../media/image9.emf"/><Relationship Id="rId4" Type="http://schemas.openxmlformats.org/officeDocument/2006/relationships/image" Target="../media/image3.png"/><Relationship Id="rId9" Type="http://schemas.openxmlformats.org/officeDocument/2006/relationships/image" Target="../media/image8.emf"/></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00.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www.certificazionece.it/presunzione-di-conformita-marcatura-ce-usando-le-norme-armonizzate-hse/" TargetMode="External"/><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xml"/><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xml"/><Relationship Id="rId5" Type="http://schemas.openxmlformats.org/officeDocument/2006/relationships/image" Target="../media/image66.png"/><Relationship Id="rId4" Type="http://schemas.openxmlformats.org/officeDocument/2006/relationships/image" Target="../media/image65.png"/></Relationships>
</file>

<file path=ppt/slides/_rels/slide4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xml"/><Relationship Id="rId4" Type="http://schemas.openxmlformats.org/officeDocument/2006/relationships/image" Target="../media/image69.png"/></Relationships>
</file>

<file path=ppt/slides/_rels/slide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19.emf"/></Relationships>
</file>

<file path=ppt/slides/_rels/slide5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0.png"/><Relationship Id="rId1" Type="http://schemas.openxmlformats.org/officeDocument/2006/relationships/slideLayout" Target="../slideLayouts/slideLayout1.xml"/><Relationship Id="rId4" Type="http://schemas.openxmlformats.org/officeDocument/2006/relationships/image" Target="../media/image73.png"/></Relationships>
</file>

<file path=ppt/slides/_rels/slide52.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6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1.xml"/><Relationship Id="rId4" Type="http://schemas.openxmlformats.org/officeDocument/2006/relationships/image" Target="../media/image85.png"/></Relationships>
</file>

<file path=ppt/slides/_rels/slide6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1.xml"/><Relationship Id="rId4" Type="http://schemas.openxmlformats.org/officeDocument/2006/relationships/image" Target="../media/image93.png"/></Relationships>
</file>

<file path=ppt/slides/_rels/slide65.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1.xml"/><Relationship Id="rId4" Type="http://schemas.openxmlformats.org/officeDocument/2006/relationships/image" Target="../media/image99.png"/></Relationships>
</file>

<file path=ppt/slides/_rels/slide6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1.xml"/><Relationship Id="rId4" Type="http://schemas.openxmlformats.org/officeDocument/2006/relationships/image" Target="../media/image122.png"/></Relationships>
</file>

<file path=ppt/slides/_rels/slide8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1.xml"/><Relationship Id="rId5" Type="http://schemas.openxmlformats.org/officeDocument/2006/relationships/image" Target="../media/image126.png"/><Relationship Id="rId4" Type="http://schemas.openxmlformats.org/officeDocument/2006/relationships/image" Target="../media/image125.png"/></Relationships>
</file>

<file path=ppt/slides/_rels/slide84.xml.rels><?xml version="1.0" encoding="UTF-8" standalone="yes"?>
<Relationships xmlns="http://schemas.openxmlformats.org/package/2006/relationships"><Relationship Id="rId3" Type="http://schemas.openxmlformats.org/officeDocument/2006/relationships/image" Target="../media/image128.emf"/><Relationship Id="rId2" Type="http://schemas.openxmlformats.org/officeDocument/2006/relationships/image" Target="../media/image127.emf"/><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1.xml"/><Relationship Id="rId4" Type="http://schemas.openxmlformats.org/officeDocument/2006/relationships/image" Target="../media/image132.png"/></Relationships>
</file>

<file path=ppt/slides/_rels/slide88.xml.rels><?xml version="1.0" encoding="UTF-8" standalone="yes"?>
<Relationships xmlns="http://schemas.openxmlformats.org/package/2006/relationships"><Relationship Id="rId2" Type="http://schemas.openxmlformats.org/officeDocument/2006/relationships/hyperlink" Target="https://quadrasrl.net/direttiva-macchine-2006-42-ce/" TargetMode="Externa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90.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1.xml"/><Relationship Id="rId4" Type="http://schemas.openxmlformats.org/officeDocument/2006/relationships/image" Target="../media/image136.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A6E8C506-FEB4-B7D7-A94D-F4B384F196AD}"/>
              </a:ext>
            </a:extLst>
          </p:cNvPr>
          <p:cNvPicPr>
            <a:picLocks noChangeAspect="1"/>
          </p:cNvPicPr>
          <p:nvPr/>
        </p:nvPicPr>
        <p:blipFill>
          <a:blip r:embed="rId2"/>
          <a:stretch>
            <a:fillRect/>
          </a:stretch>
        </p:blipFill>
        <p:spPr>
          <a:xfrm>
            <a:off x="8181302" y="510548"/>
            <a:ext cx="3224981" cy="511277"/>
          </a:xfrm>
          <a:prstGeom prst="rect">
            <a:avLst/>
          </a:prstGeom>
        </p:spPr>
      </p:pic>
      <p:pic>
        <p:nvPicPr>
          <p:cNvPr id="14" name="Immagine 13">
            <a:extLst>
              <a:ext uri="{FF2B5EF4-FFF2-40B4-BE49-F238E27FC236}">
                <a16:creationId xmlns:a16="http://schemas.microsoft.com/office/drawing/2014/main" id="{E75B7B46-354A-BC14-8AD2-4003AE06D50F}"/>
              </a:ext>
            </a:extLst>
          </p:cNvPr>
          <p:cNvPicPr>
            <a:picLocks noChangeAspect="1"/>
          </p:cNvPicPr>
          <p:nvPr/>
        </p:nvPicPr>
        <p:blipFill>
          <a:blip r:embed="rId3"/>
          <a:stretch>
            <a:fillRect/>
          </a:stretch>
        </p:blipFill>
        <p:spPr>
          <a:xfrm>
            <a:off x="380866" y="193112"/>
            <a:ext cx="5623259" cy="1146147"/>
          </a:xfrm>
          <a:prstGeom prst="rect">
            <a:avLst/>
          </a:prstGeom>
        </p:spPr>
      </p:pic>
      <p:pic>
        <p:nvPicPr>
          <p:cNvPr id="15" name="Immagine 14">
            <a:extLst>
              <a:ext uri="{FF2B5EF4-FFF2-40B4-BE49-F238E27FC236}">
                <a16:creationId xmlns:a16="http://schemas.microsoft.com/office/drawing/2014/main" id="{BB828711-1A62-0B72-F2C3-E2769152380F}"/>
              </a:ext>
            </a:extLst>
          </p:cNvPr>
          <p:cNvPicPr>
            <a:picLocks noChangeAspect="1"/>
          </p:cNvPicPr>
          <p:nvPr/>
        </p:nvPicPr>
        <p:blipFill>
          <a:blip r:embed="rId4"/>
          <a:stretch>
            <a:fillRect/>
          </a:stretch>
        </p:blipFill>
        <p:spPr>
          <a:xfrm>
            <a:off x="1836826" y="748145"/>
            <a:ext cx="3090384" cy="1854231"/>
          </a:xfrm>
          <a:prstGeom prst="rect">
            <a:avLst/>
          </a:prstGeom>
        </p:spPr>
      </p:pic>
      <p:pic>
        <p:nvPicPr>
          <p:cNvPr id="16" name="Immagine 15">
            <a:extLst>
              <a:ext uri="{FF2B5EF4-FFF2-40B4-BE49-F238E27FC236}">
                <a16:creationId xmlns:a16="http://schemas.microsoft.com/office/drawing/2014/main" id="{B0185117-ABC6-DD0C-47EF-F99E605CAD9A}"/>
              </a:ext>
            </a:extLst>
          </p:cNvPr>
          <p:cNvPicPr>
            <a:picLocks noChangeAspect="1"/>
          </p:cNvPicPr>
          <p:nvPr/>
        </p:nvPicPr>
        <p:blipFill>
          <a:blip r:embed="rId5"/>
          <a:stretch>
            <a:fillRect/>
          </a:stretch>
        </p:blipFill>
        <p:spPr>
          <a:xfrm>
            <a:off x="6240025" y="5773490"/>
            <a:ext cx="5644591" cy="962012"/>
          </a:xfrm>
          <a:prstGeom prst="rect">
            <a:avLst/>
          </a:prstGeom>
        </p:spPr>
      </p:pic>
      <p:pic>
        <p:nvPicPr>
          <p:cNvPr id="17" name="Immagine 16">
            <a:extLst>
              <a:ext uri="{FF2B5EF4-FFF2-40B4-BE49-F238E27FC236}">
                <a16:creationId xmlns:a16="http://schemas.microsoft.com/office/drawing/2014/main" id="{BA8B019E-5287-B65D-0332-C7C1F6314CD2}"/>
              </a:ext>
            </a:extLst>
          </p:cNvPr>
          <p:cNvPicPr>
            <a:picLocks noChangeAspect="1"/>
          </p:cNvPicPr>
          <p:nvPr/>
        </p:nvPicPr>
        <p:blipFill>
          <a:blip r:embed="rId6"/>
          <a:stretch>
            <a:fillRect/>
          </a:stretch>
        </p:blipFill>
        <p:spPr>
          <a:xfrm>
            <a:off x="5258813" y="832230"/>
            <a:ext cx="1674374" cy="1255861"/>
          </a:xfrm>
          <a:prstGeom prst="rect">
            <a:avLst/>
          </a:prstGeom>
        </p:spPr>
      </p:pic>
      <p:pic>
        <p:nvPicPr>
          <p:cNvPr id="18" name="Immagine 17">
            <a:extLst>
              <a:ext uri="{FF2B5EF4-FFF2-40B4-BE49-F238E27FC236}">
                <a16:creationId xmlns:a16="http://schemas.microsoft.com/office/drawing/2014/main" id="{5249F22C-6208-AE38-D169-D1BF4AC68721}"/>
              </a:ext>
            </a:extLst>
          </p:cNvPr>
          <p:cNvPicPr>
            <a:picLocks noChangeAspect="1"/>
          </p:cNvPicPr>
          <p:nvPr/>
        </p:nvPicPr>
        <p:blipFill>
          <a:blip r:embed="rId7"/>
          <a:stretch>
            <a:fillRect/>
          </a:stretch>
        </p:blipFill>
        <p:spPr>
          <a:xfrm>
            <a:off x="9409988" y="1234731"/>
            <a:ext cx="1810669" cy="1585097"/>
          </a:xfrm>
          <a:prstGeom prst="rect">
            <a:avLst/>
          </a:prstGeom>
        </p:spPr>
      </p:pic>
      <p:pic>
        <p:nvPicPr>
          <p:cNvPr id="20" name="Immagine 19">
            <a:extLst>
              <a:ext uri="{FF2B5EF4-FFF2-40B4-BE49-F238E27FC236}">
                <a16:creationId xmlns:a16="http://schemas.microsoft.com/office/drawing/2014/main" id="{5D80E0A7-723A-BE3B-55D2-1D9CA0DFE79B}"/>
              </a:ext>
            </a:extLst>
          </p:cNvPr>
          <p:cNvPicPr>
            <a:picLocks noChangeAspect="1"/>
          </p:cNvPicPr>
          <p:nvPr/>
        </p:nvPicPr>
        <p:blipFill>
          <a:blip r:embed="rId8"/>
          <a:stretch>
            <a:fillRect/>
          </a:stretch>
        </p:blipFill>
        <p:spPr>
          <a:xfrm>
            <a:off x="2552056" y="3530619"/>
            <a:ext cx="7482719" cy="471295"/>
          </a:xfrm>
          <a:prstGeom prst="rect">
            <a:avLst/>
          </a:prstGeom>
        </p:spPr>
      </p:pic>
      <p:pic>
        <p:nvPicPr>
          <p:cNvPr id="22" name="Immagine 21">
            <a:extLst>
              <a:ext uri="{FF2B5EF4-FFF2-40B4-BE49-F238E27FC236}">
                <a16:creationId xmlns:a16="http://schemas.microsoft.com/office/drawing/2014/main" id="{B6B3EE6E-33F4-52EA-B071-D70E0C64DDDF}"/>
              </a:ext>
            </a:extLst>
          </p:cNvPr>
          <p:cNvPicPr>
            <a:picLocks noChangeAspect="1"/>
          </p:cNvPicPr>
          <p:nvPr/>
        </p:nvPicPr>
        <p:blipFill>
          <a:blip r:embed="rId9"/>
          <a:stretch>
            <a:fillRect/>
          </a:stretch>
        </p:blipFill>
        <p:spPr>
          <a:xfrm>
            <a:off x="3921615" y="4051326"/>
            <a:ext cx="4636819" cy="1059844"/>
          </a:xfrm>
          <a:prstGeom prst="rect">
            <a:avLst/>
          </a:prstGeom>
        </p:spPr>
      </p:pic>
      <p:pic>
        <p:nvPicPr>
          <p:cNvPr id="24" name="Immagine 23">
            <a:extLst>
              <a:ext uri="{FF2B5EF4-FFF2-40B4-BE49-F238E27FC236}">
                <a16:creationId xmlns:a16="http://schemas.microsoft.com/office/drawing/2014/main" id="{4DF7901E-2E7C-0CBD-9CA7-B1F5A61D5E9B}"/>
              </a:ext>
            </a:extLst>
          </p:cNvPr>
          <p:cNvPicPr>
            <a:picLocks noChangeAspect="1"/>
          </p:cNvPicPr>
          <p:nvPr/>
        </p:nvPicPr>
        <p:blipFill>
          <a:blip r:embed="rId10"/>
          <a:stretch>
            <a:fillRect/>
          </a:stretch>
        </p:blipFill>
        <p:spPr>
          <a:xfrm>
            <a:off x="239389" y="5249312"/>
            <a:ext cx="7021096" cy="524484"/>
          </a:xfrm>
          <a:prstGeom prst="rect">
            <a:avLst/>
          </a:prstGeom>
        </p:spPr>
      </p:pic>
      <p:pic>
        <p:nvPicPr>
          <p:cNvPr id="28" name="Immagine 27">
            <a:extLst>
              <a:ext uri="{FF2B5EF4-FFF2-40B4-BE49-F238E27FC236}">
                <a16:creationId xmlns:a16="http://schemas.microsoft.com/office/drawing/2014/main" id="{1D6C89BF-F5CF-4567-A591-A83FAD5A6493}"/>
              </a:ext>
            </a:extLst>
          </p:cNvPr>
          <p:cNvPicPr>
            <a:picLocks noChangeAspect="1"/>
          </p:cNvPicPr>
          <p:nvPr/>
        </p:nvPicPr>
        <p:blipFill>
          <a:blip r:embed="rId11"/>
          <a:stretch>
            <a:fillRect/>
          </a:stretch>
        </p:blipFill>
        <p:spPr>
          <a:xfrm>
            <a:off x="321546" y="5773489"/>
            <a:ext cx="3748035" cy="427055"/>
          </a:xfrm>
          <a:prstGeom prst="rect">
            <a:avLst/>
          </a:prstGeom>
          <a:solidFill>
            <a:srgbClr val="FFFF00"/>
          </a:solidFill>
          <a:ln w="38100">
            <a:solidFill>
              <a:srgbClr val="FF0000"/>
            </a:solidFill>
          </a:ln>
        </p:spPr>
      </p:pic>
      <p:pic>
        <p:nvPicPr>
          <p:cNvPr id="3" name="Immagine 2">
            <a:extLst>
              <a:ext uri="{FF2B5EF4-FFF2-40B4-BE49-F238E27FC236}">
                <a16:creationId xmlns:a16="http://schemas.microsoft.com/office/drawing/2014/main" id="{5F2DF4E6-AA06-7FC6-7E81-97B3B1033419}"/>
              </a:ext>
            </a:extLst>
          </p:cNvPr>
          <p:cNvPicPr>
            <a:picLocks noChangeAspect="1"/>
          </p:cNvPicPr>
          <p:nvPr/>
        </p:nvPicPr>
        <p:blipFill>
          <a:blip r:embed="rId12"/>
          <a:stretch>
            <a:fillRect/>
          </a:stretch>
        </p:blipFill>
        <p:spPr>
          <a:xfrm>
            <a:off x="2552056" y="2802060"/>
            <a:ext cx="4466672" cy="554374"/>
          </a:xfrm>
          <a:prstGeom prst="rect">
            <a:avLst/>
          </a:prstGeom>
        </p:spPr>
      </p:pic>
      <p:sp>
        <p:nvSpPr>
          <p:cNvPr id="4" name="Freccia in giù 3">
            <a:extLst>
              <a:ext uri="{FF2B5EF4-FFF2-40B4-BE49-F238E27FC236}">
                <a16:creationId xmlns:a16="http://schemas.microsoft.com/office/drawing/2014/main" id="{70950769-B7BC-3A8E-95B2-81C7DED6BADB}"/>
              </a:ext>
            </a:extLst>
          </p:cNvPr>
          <p:cNvSpPr/>
          <p:nvPr/>
        </p:nvSpPr>
        <p:spPr>
          <a:xfrm>
            <a:off x="8942929" y="4953837"/>
            <a:ext cx="1316334" cy="6694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Freccia circolare a destra 1">
            <a:extLst>
              <a:ext uri="{FF2B5EF4-FFF2-40B4-BE49-F238E27FC236}">
                <a16:creationId xmlns:a16="http://schemas.microsoft.com/office/drawing/2014/main" id="{92EE905E-5524-6F77-2DD2-19AA7A654605}"/>
              </a:ext>
            </a:extLst>
          </p:cNvPr>
          <p:cNvSpPr/>
          <p:nvPr/>
        </p:nvSpPr>
        <p:spPr>
          <a:xfrm>
            <a:off x="321544" y="1476272"/>
            <a:ext cx="1522773" cy="3477565"/>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Tree>
    <p:extLst>
      <p:ext uri="{BB962C8B-B14F-4D97-AF65-F5344CB8AC3E}">
        <p14:creationId xmlns:p14="http://schemas.microsoft.com/office/powerpoint/2010/main" val="23466063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a:extLst>
              <a:ext uri="{FF2B5EF4-FFF2-40B4-BE49-F238E27FC236}">
                <a16:creationId xmlns:a16="http://schemas.microsoft.com/office/drawing/2014/main" id="{4F96677A-BD97-7E18-B676-DEADFB215373}"/>
              </a:ext>
            </a:extLst>
          </p:cNvPr>
          <p:cNvSpPr>
            <a:spLocks noChangeArrowheads="1"/>
          </p:cNvSpPr>
          <p:nvPr/>
        </p:nvSpPr>
        <p:spPr bwMode="auto">
          <a:xfrm>
            <a:off x="1524000" y="3063875"/>
            <a:ext cx="914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Tahoma" panose="020B0604030504040204" pitchFamily="34" charset="0"/>
              </a:defRPr>
            </a:lvl1pPr>
            <a:lvl2pPr marL="742950" indent="-285750">
              <a:defRPr sz="1000">
                <a:solidFill>
                  <a:schemeClr val="tx1"/>
                </a:solidFill>
                <a:latin typeface="Tahoma" panose="020B0604030504040204" pitchFamily="34" charset="0"/>
              </a:defRPr>
            </a:lvl2pPr>
            <a:lvl3pPr marL="1143000" indent="-228600">
              <a:defRPr sz="1000">
                <a:solidFill>
                  <a:schemeClr val="tx1"/>
                </a:solidFill>
                <a:latin typeface="Tahoma" panose="020B0604030504040204" pitchFamily="34" charset="0"/>
              </a:defRPr>
            </a:lvl3pPr>
            <a:lvl4pPr marL="1600200" indent="-228600">
              <a:defRPr sz="1000">
                <a:solidFill>
                  <a:schemeClr val="tx1"/>
                </a:solidFill>
                <a:latin typeface="Tahoma" panose="020B0604030504040204" pitchFamily="34" charset="0"/>
              </a:defRPr>
            </a:lvl4pPr>
            <a:lvl5pPr marL="2057400" indent="-22860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r>
              <a:rPr lang="it-IT" altLang="it-IT" sz="1800" b="1">
                <a:latin typeface="Arial" panose="020B0604020202020204" pitchFamily="34" charset="0"/>
                <a:cs typeface="Arial" panose="020B0604020202020204" pitchFamily="34" charset="0"/>
              </a:rPr>
              <a:t> </a:t>
            </a:r>
            <a:r>
              <a:rPr lang="it-IT" altLang="it-IT" sz="1800">
                <a:latin typeface="Arial" panose="020B0604020202020204" pitchFamily="34" charset="0"/>
                <a:cs typeface="Arial" panose="020B0604020202020204" pitchFamily="34" charset="0"/>
              </a:rPr>
              <a:t>   </a:t>
            </a:r>
            <a:br>
              <a:rPr lang="it-IT" altLang="it-IT" sz="1800" b="1">
                <a:latin typeface="Arial" panose="020B0604020202020204" pitchFamily="34" charset="0"/>
                <a:cs typeface="Arial" panose="020B0604020202020204" pitchFamily="34" charset="0"/>
              </a:rPr>
            </a:br>
            <a:endParaRPr lang="it-IT" altLang="it-IT"/>
          </a:p>
        </p:txBody>
      </p:sp>
      <p:sp>
        <p:nvSpPr>
          <p:cNvPr id="29699" name="Rectangle 16">
            <a:extLst>
              <a:ext uri="{FF2B5EF4-FFF2-40B4-BE49-F238E27FC236}">
                <a16:creationId xmlns:a16="http://schemas.microsoft.com/office/drawing/2014/main" id="{A6455924-4ED8-2976-8E62-6C8FBFBCAFC8}"/>
              </a:ext>
            </a:extLst>
          </p:cNvPr>
          <p:cNvSpPr>
            <a:spLocks noChangeArrowheads="1"/>
          </p:cNvSpPr>
          <p:nvPr/>
        </p:nvSpPr>
        <p:spPr bwMode="auto">
          <a:xfrm>
            <a:off x="1836738" y="107951"/>
            <a:ext cx="91440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Tahoma" panose="020B0604030504040204" pitchFamily="34" charset="0"/>
              </a:defRPr>
            </a:lvl1pPr>
            <a:lvl2pPr marL="742950" indent="-285750">
              <a:defRPr sz="1000">
                <a:solidFill>
                  <a:schemeClr val="tx1"/>
                </a:solidFill>
                <a:latin typeface="Tahoma" panose="020B0604030504040204" pitchFamily="34" charset="0"/>
              </a:defRPr>
            </a:lvl2pPr>
            <a:lvl3pPr marL="1143000" indent="-228600">
              <a:defRPr sz="1000">
                <a:solidFill>
                  <a:schemeClr val="tx1"/>
                </a:solidFill>
                <a:latin typeface="Tahoma" panose="020B0604030504040204" pitchFamily="34" charset="0"/>
              </a:defRPr>
            </a:lvl3pPr>
            <a:lvl4pPr marL="1600200" indent="-228600">
              <a:defRPr sz="1000">
                <a:solidFill>
                  <a:schemeClr val="tx1"/>
                </a:solidFill>
                <a:latin typeface="Tahoma" panose="020B0604030504040204" pitchFamily="34" charset="0"/>
              </a:defRPr>
            </a:lvl4pPr>
            <a:lvl5pPr marL="2057400" indent="-22860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endParaRPr lang="it-IT" altLang="it-IT"/>
          </a:p>
        </p:txBody>
      </p:sp>
      <p:pic>
        <p:nvPicPr>
          <p:cNvPr id="29701" name="Picture 9">
            <a:extLst>
              <a:ext uri="{FF2B5EF4-FFF2-40B4-BE49-F238E27FC236}">
                <a16:creationId xmlns:a16="http://schemas.microsoft.com/office/drawing/2014/main" id="{0566CE7B-A166-9D32-F54E-AE32A7ECC0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84771" y="785813"/>
            <a:ext cx="2071687" cy="145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6">
            <a:extLst>
              <a:ext uri="{FF2B5EF4-FFF2-40B4-BE49-F238E27FC236}">
                <a16:creationId xmlns:a16="http://schemas.microsoft.com/office/drawing/2014/main" id="{46963B65-B3ED-C4EA-F5D9-3A5EDB0E60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12258" y="3191806"/>
            <a:ext cx="2940005" cy="1762621"/>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 name="Immagine 4">
            <a:extLst>
              <a:ext uri="{FF2B5EF4-FFF2-40B4-BE49-F238E27FC236}">
                <a16:creationId xmlns:a16="http://schemas.microsoft.com/office/drawing/2014/main" id="{915AB751-7D34-567A-A285-6D7621BCF20B}"/>
              </a:ext>
            </a:extLst>
          </p:cNvPr>
          <p:cNvPicPr>
            <a:picLocks noChangeAspect="1"/>
          </p:cNvPicPr>
          <p:nvPr/>
        </p:nvPicPr>
        <p:blipFill>
          <a:blip r:embed="rId4"/>
          <a:stretch>
            <a:fillRect/>
          </a:stretch>
        </p:blipFill>
        <p:spPr>
          <a:xfrm>
            <a:off x="935542" y="564861"/>
            <a:ext cx="6664036" cy="4998027"/>
          </a:xfrm>
          <a:prstGeom prst="rect">
            <a:avLst/>
          </a:prstGeom>
        </p:spPr>
      </p:pic>
    </p:spTree>
    <p:extLst>
      <p:ext uri="{BB962C8B-B14F-4D97-AF65-F5344CB8AC3E}">
        <p14:creationId xmlns:p14="http://schemas.microsoft.com/office/powerpoint/2010/main" val="375522704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9FEABC39-97C9-8C3F-5C37-27437945FC18}"/>
              </a:ext>
            </a:extLst>
          </p:cNvPr>
          <p:cNvPicPr>
            <a:picLocks noChangeAspect="1"/>
          </p:cNvPicPr>
          <p:nvPr/>
        </p:nvPicPr>
        <p:blipFill>
          <a:blip r:embed="rId2"/>
          <a:stretch>
            <a:fillRect/>
          </a:stretch>
        </p:blipFill>
        <p:spPr>
          <a:xfrm>
            <a:off x="2721628" y="0"/>
            <a:ext cx="6748743" cy="6858000"/>
          </a:xfrm>
          <a:prstGeom prst="rect">
            <a:avLst/>
          </a:prstGeom>
        </p:spPr>
      </p:pic>
    </p:spTree>
    <p:extLst>
      <p:ext uri="{BB962C8B-B14F-4D97-AF65-F5344CB8AC3E}">
        <p14:creationId xmlns:p14="http://schemas.microsoft.com/office/powerpoint/2010/main" val="283438313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CC5C557D-3DDF-1243-AB24-473D4F3F7292}"/>
              </a:ext>
            </a:extLst>
          </p:cNvPr>
          <p:cNvPicPr>
            <a:picLocks noChangeAspect="1"/>
          </p:cNvPicPr>
          <p:nvPr/>
        </p:nvPicPr>
        <p:blipFill>
          <a:blip r:embed="rId2"/>
          <a:stretch>
            <a:fillRect/>
          </a:stretch>
        </p:blipFill>
        <p:spPr>
          <a:xfrm>
            <a:off x="1105972" y="0"/>
            <a:ext cx="9980056" cy="6858000"/>
          </a:xfrm>
          <a:prstGeom prst="rect">
            <a:avLst/>
          </a:prstGeom>
        </p:spPr>
      </p:pic>
    </p:spTree>
    <p:extLst>
      <p:ext uri="{BB962C8B-B14F-4D97-AF65-F5344CB8AC3E}">
        <p14:creationId xmlns:p14="http://schemas.microsoft.com/office/powerpoint/2010/main" val="84167782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6B166C62-CC0B-F798-7455-7923829A05B1}"/>
              </a:ext>
            </a:extLst>
          </p:cNvPr>
          <p:cNvPicPr>
            <a:picLocks noChangeAspect="1"/>
          </p:cNvPicPr>
          <p:nvPr/>
        </p:nvPicPr>
        <p:blipFill>
          <a:blip r:embed="rId2"/>
          <a:stretch>
            <a:fillRect/>
          </a:stretch>
        </p:blipFill>
        <p:spPr>
          <a:xfrm>
            <a:off x="3814762" y="119062"/>
            <a:ext cx="4562475" cy="6619875"/>
          </a:xfrm>
          <a:prstGeom prst="rect">
            <a:avLst/>
          </a:prstGeom>
        </p:spPr>
      </p:pic>
    </p:spTree>
    <p:extLst>
      <p:ext uri="{BB962C8B-B14F-4D97-AF65-F5344CB8AC3E}">
        <p14:creationId xmlns:p14="http://schemas.microsoft.com/office/powerpoint/2010/main" val="27893606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92FAD79A-F6A3-E1AC-6CDF-72B280F01689}"/>
              </a:ext>
            </a:extLst>
          </p:cNvPr>
          <p:cNvPicPr>
            <a:picLocks noChangeAspect="1"/>
          </p:cNvPicPr>
          <p:nvPr/>
        </p:nvPicPr>
        <p:blipFill>
          <a:blip r:embed="rId2"/>
          <a:stretch>
            <a:fillRect/>
          </a:stretch>
        </p:blipFill>
        <p:spPr>
          <a:xfrm>
            <a:off x="3735670" y="0"/>
            <a:ext cx="4720660" cy="6858000"/>
          </a:xfrm>
          <a:prstGeom prst="rect">
            <a:avLst/>
          </a:prstGeom>
        </p:spPr>
      </p:pic>
    </p:spTree>
    <p:extLst>
      <p:ext uri="{BB962C8B-B14F-4D97-AF65-F5344CB8AC3E}">
        <p14:creationId xmlns:p14="http://schemas.microsoft.com/office/powerpoint/2010/main" val="190480399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D7DE03B4-6B9F-DA51-D4CC-F06AB4CBC4F6}"/>
              </a:ext>
            </a:extLst>
          </p:cNvPr>
          <p:cNvPicPr>
            <a:picLocks noChangeAspect="1"/>
          </p:cNvPicPr>
          <p:nvPr/>
        </p:nvPicPr>
        <p:blipFill>
          <a:blip r:embed="rId2"/>
          <a:stretch>
            <a:fillRect/>
          </a:stretch>
        </p:blipFill>
        <p:spPr>
          <a:xfrm>
            <a:off x="1247775" y="419100"/>
            <a:ext cx="9696450" cy="6019800"/>
          </a:xfrm>
          <a:prstGeom prst="rect">
            <a:avLst/>
          </a:prstGeom>
        </p:spPr>
      </p:pic>
    </p:spTree>
    <p:extLst>
      <p:ext uri="{BB962C8B-B14F-4D97-AF65-F5344CB8AC3E}">
        <p14:creationId xmlns:p14="http://schemas.microsoft.com/office/powerpoint/2010/main" val="166994048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819870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018932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427358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015905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56954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B1177F53-E857-3C0B-27B8-7DC04A2E7E13}"/>
              </a:ext>
            </a:extLst>
          </p:cNvPr>
          <p:cNvSpPr txBox="1"/>
          <p:nvPr/>
        </p:nvSpPr>
        <p:spPr>
          <a:xfrm>
            <a:off x="599590" y="436874"/>
            <a:ext cx="10751736" cy="4154984"/>
          </a:xfrm>
          <a:prstGeom prst="rect">
            <a:avLst/>
          </a:prstGeom>
          <a:noFill/>
        </p:spPr>
        <p:txBody>
          <a:bodyPr wrap="square" rtlCol="0">
            <a:spAutoFit/>
          </a:bodyPr>
          <a:lstStyle/>
          <a:p>
            <a:r>
              <a:rPr lang="it-IT" sz="2400" dirty="0"/>
              <a:t>Direttive di </a:t>
            </a:r>
            <a:r>
              <a:rPr lang="it-IT" sz="2400" b="1" dirty="0">
                <a:solidFill>
                  <a:srgbClr val="FF0000"/>
                </a:solidFill>
              </a:rPr>
              <a:t>NUOVO APPROCCIO</a:t>
            </a:r>
          </a:p>
          <a:p>
            <a:r>
              <a:rPr lang="it-IT" sz="2400" dirty="0"/>
              <a:t>Sono basate sui seguenti principi:</a:t>
            </a:r>
          </a:p>
          <a:p>
            <a:pPr marL="285750" indent="-285750">
              <a:buFontTx/>
              <a:buChar char="-"/>
            </a:pPr>
            <a:r>
              <a:rPr lang="it-IT" sz="2400" b="1" dirty="0"/>
              <a:t>L’armonizzazione si limita ai Requisiti Essenziali (RES);</a:t>
            </a:r>
          </a:p>
          <a:p>
            <a:pPr marL="285750" indent="-285750">
              <a:buFontTx/>
              <a:buChar char="-"/>
            </a:pPr>
            <a:r>
              <a:rPr lang="it-IT" sz="2400" b="1" dirty="0"/>
              <a:t>Soltanto i prodotti che rispondono ai RES sono soggetti alla libera circolazione;</a:t>
            </a:r>
          </a:p>
          <a:p>
            <a:pPr marL="285750" indent="-285750">
              <a:buFontTx/>
              <a:buChar char="-"/>
            </a:pPr>
            <a:r>
              <a:rPr lang="it-IT" sz="2400" b="1" dirty="0"/>
              <a:t>I prodotti fabbricati in accordo con le Norme Armonizzate trasposte in Norme Nazionali, godono della presunzione di conformità ai RES.</a:t>
            </a:r>
          </a:p>
          <a:p>
            <a:pPr marL="285750" indent="-285750">
              <a:buFontTx/>
              <a:buChar char="-"/>
            </a:pPr>
            <a:endParaRPr lang="it-IT" sz="2400" dirty="0"/>
          </a:p>
          <a:p>
            <a:r>
              <a:rPr lang="it-IT" sz="2400" dirty="0"/>
              <a:t> L’applicazione delle Norme Armonizzate o di altre Specificazioni Tecniche Europee rimane volontario, ed i produttori sono liberi di scegliere ogni altra soluzione tecnica che dimostri la rispondenza ai RES, così come di scegliere tra le differenti procedure di attestazione della conformità, indicate nella direttiva applicabile.</a:t>
            </a:r>
          </a:p>
        </p:txBody>
      </p:sp>
      <p:sp>
        <p:nvSpPr>
          <p:cNvPr id="2" name="Rettangolo 1">
            <a:extLst>
              <a:ext uri="{FF2B5EF4-FFF2-40B4-BE49-F238E27FC236}">
                <a16:creationId xmlns:a16="http://schemas.microsoft.com/office/drawing/2014/main" id="{B8832D71-C600-3B87-E983-C4514D7D30A3}"/>
              </a:ext>
            </a:extLst>
          </p:cNvPr>
          <p:cNvSpPr/>
          <p:nvPr/>
        </p:nvSpPr>
        <p:spPr>
          <a:xfrm>
            <a:off x="322118" y="1205345"/>
            <a:ext cx="11253355" cy="166254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Freccia in giù 3">
            <a:extLst>
              <a:ext uri="{FF2B5EF4-FFF2-40B4-BE49-F238E27FC236}">
                <a16:creationId xmlns:a16="http://schemas.microsoft.com/office/drawing/2014/main" id="{D109A084-CEF7-F5C9-BACA-9D4F9C668777}"/>
              </a:ext>
            </a:extLst>
          </p:cNvPr>
          <p:cNvSpPr/>
          <p:nvPr/>
        </p:nvSpPr>
        <p:spPr>
          <a:xfrm>
            <a:off x="6681355" y="436874"/>
            <a:ext cx="1787236" cy="6333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60288868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762995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372177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653176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625926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128969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642312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511575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027498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826848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61943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B1177F53-E857-3C0B-27B8-7DC04A2E7E13}"/>
              </a:ext>
            </a:extLst>
          </p:cNvPr>
          <p:cNvSpPr txBox="1"/>
          <p:nvPr/>
        </p:nvSpPr>
        <p:spPr>
          <a:xfrm>
            <a:off x="599590" y="436874"/>
            <a:ext cx="10751736" cy="4524315"/>
          </a:xfrm>
          <a:prstGeom prst="rect">
            <a:avLst/>
          </a:prstGeom>
          <a:solidFill>
            <a:schemeClr val="tx2">
              <a:lumMod val="20000"/>
              <a:lumOff val="80000"/>
            </a:schemeClr>
          </a:solidFill>
        </p:spPr>
        <p:txBody>
          <a:bodyPr wrap="square" rtlCol="0">
            <a:spAutoFit/>
          </a:bodyPr>
          <a:lstStyle/>
          <a:p>
            <a:r>
              <a:rPr lang="it-IT" sz="2400" b="1" dirty="0">
                <a:solidFill>
                  <a:srgbClr val="FF0000"/>
                </a:solidFill>
              </a:rPr>
              <a:t>NOVITA’ INTRODOTTE</a:t>
            </a:r>
          </a:p>
          <a:p>
            <a:endParaRPr lang="it-IT" sz="2400" b="1" dirty="0">
              <a:solidFill>
                <a:srgbClr val="FF0000"/>
              </a:solidFill>
            </a:endParaRPr>
          </a:p>
          <a:p>
            <a:endParaRPr lang="it-IT" sz="2400" dirty="0"/>
          </a:p>
          <a:p>
            <a:pPr marL="285750" indent="-285750">
              <a:buFontTx/>
              <a:buChar char="-"/>
            </a:pPr>
            <a:r>
              <a:rPr lang="it-IT" sz="2400" b="1" dirty="0"/>
              <a:t>Campo di applicazione e definizione di macchina;</a:t>
            </a:r>
          </a:p>
          <a:p>
            <a:pPr marL="285750" indent="-285750">
              <a:buFontTx/>
              <a:buChar char="-"/>
            </a:pPr>
            <a:r>
              <a:rPr lang="it-IT" sz="2400" b="1" dirty="0"/>
              <a:t>Immissione sul mercato e messa in servizio;</a:t>
            </a:r>
          </a:p>
          <a:p>
            <a:pPr marL="285750" indent="-285750">
              <a:buFontTx/>
              <a:buChar char="-"/>
            </a:pPr>
            <a:r>
              <a:rPr lang="it-IT" sz="2400" b="1" dirty="0"/>
              <a:t>Procedura per la valutazione di conformità;</a:t>
            </a:r>
          </a:p>
          <a:p>
            <a:pPr marL="285750" indent="-285750">
              <a:buFontTx/>
              <a:buChar char="-"/>
            </a:pPr>
            <a:r>
              <a:rPr lang="it-IT" sz="2400" b="1" dirty="0"/>
              <a:t>Valutazione dei rischi;</a:t>
            </a:r>
          </a:p>
          <a:p>
            <a:pPr marL="285750" indent="-285750">
              <a:buFontTx/>
              <a:buChar char="-"/>
            </a:pPr>
            <a:r>
              <a:rPr lang="it-IT" sz="2400" b="1" dirty="0"/>
              <a:t>RES – requisiti essenziali di sicurezza;</a:t>
            </a:r>
          </a:p>
          <a:p>
            <a:pPr marL="285750" indent="-285750">
              <a:buFontTx/>
              <a:buChar char="-"/>
            </a:pPr>
            <a:r>
              <a:rPr lang="it-IT" sz="2400" b="1" dirty="0"/>
              <a:t>Marcatura e Dichiarazione di conformità;</a:t>
            </a:r>
          </a:p>
          <a:p>
            <a:pPr marL="285750" indent="-285750">
              <a:buFontTx/>
              <a:buChar char="-"/>
            </a:pPr>
            <a:r>
              <a:rPr lang="it-IT" sz="2400" b="1" dirty="0"/>
              <a:t>Modifiche delle responsabilità dei soggetti coinvolti</a:t>
            </a:r>
          </a:p>
          <a:p>
            <a:pPr marL="285750" indent="-285750">
              <a:buFontTx/>
              <a:buChar char="-"/>
            </a:pPr>
            <a:endParaRPr lang="it-IT" sz="2400" dirty="0"/>
          </a:p>
          <a:p>
            <a:endParaRPr lang="it-IT" sz="2400" dirty="0"/>
          </a:p>
        </p:txBody>
      </p:sp>
      <p:sp>
        <p:nvSpPr>
          <p:cNvPr id="2" name="Rettangolo 1">
            <a:extLst>
              <a:ext uri="{FF2B5EF4-FFF2-40B4-BE49-F238E27FC236}">
                <a16:creationId xmlns:a16="http://schemas.microsoft.com/office/drawing/2014/main" id="{B8832D71-C600-3B87-E983-C4514D7D30A3}"/>
              </a:ext>
            </a:extLst>
          </p:cNvPr>
          <p:cNvSpPr/>
          <p:nvPr/>
        </p:nvSpPr>
        <p:spPr>
          <a:xfrm>
            <a:off x="348780" y="1467481"/>
            <a:ext cx="11253355" cy="309649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Freccia in giù 3">
            <a:extLst>
              <a:ext uri="{FF2B5EF4-FFF2-40B4-BE49-F238E27FC236}">
                <a16:creationId xmlns:a16="http://schemas.microsoft.com/office/drawing/2014/main" id="{D109A084-CEF7-F5C9-BACA-9D4F9C668777}"/>
              </a:ext>
            </a:extLst>
          </p:cNvPr>
          <p:cNvSpPr/>
          <p:nvPr/>
        </p:nvSpPr>
        <p:spPr>
          <a:xfrm>
            <a:off x="4031673" y="599343"/>
            <a:ext cx="1787236" cy="6333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68295832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40137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593699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0314142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835594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306634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580247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463417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8047301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232339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06638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6F45FF4E-550F-2738-E5D7-AB748186D866}"/>
              </a:ext>
            </a:extLst>
          </p:cNvPr>
          <p:cNvPicPr>
            <a:picLocks noChangeAspect="1"/>
          </p:cNvPicPr>
          <p:nvPr/>
        </p:nvPicPr>
        <p:blipFill>
          <a:blip r:embed="rId2"/>
          <a:stretch>
            <a:fillRect/>
          </a:stretch>
        </p:blipFill>
        <p:spPr>
          <a:xfrm>
            <a:off x="2090057" y="693993"/>
            <a:ext cx="8030688" cy="5482849"/>
          </a:xfrm>
          <a:prstGeom prst="rect">
            <a:avLst/>
          </a:prstGeom>
        </p:spPr>
      </p:pic>
    </p:spTree>
    <p:extLst>
      <p:ext uri="{BB962C8B-B14F-4D97-AF65-F5344CB8AC3E}">
        <p14:creationId xmlns:p14="http://schemas.microsoft.com/office/powerpoint/2010/main" val="330224277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456739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6855994"/>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911745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735544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782334"/>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770121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929654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83843158"/>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388875"/>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96859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ccia in giù 6">
            <a:extLst>
              <a:ext uri="{FF2B5EF4-FFF2-40B4-BE49-F238E27FC236}">
                <a16:creationId xmlns:a16="http://schemas.microsoft.com/office/drawing/2014/main" id="{3F722055-5E24-E8C8-56D7-9ADE5DA7588F}"/>
              </a:ext>
            </a:extLst>
          </p:cNvPr>
          <p:cNvSpPr/>
          <p:nvPr/>
        </p:nvSpPr>
        <p:spPr>
          <a:xfrm>
            <a:off x="2095501" y="285751"/>
            <a:ext cx="1357313" cy="714375"/>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pic>
        <p:nvPicPr>
          <p:cNvPr id="13316" name="Picture 2">
            <a:extLst>
              <a:ext uri="{FF2B5EF4-FFF2-40B4-BE49-F238E27FC236}">
                <a16:creationId xmlns:a16="http://schemas.microsoft.com/office/drawing/2014/main" id="{A1261BBB-034A-F0A5-DD66-99073A9EC8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6414" y="1190626"/>
            <a:ext cx="8605837" cy="5167313"/>
          </a:xfrm>
          <a:prstGeom prst="rect">
            <a:avLst/>
          </a:prstGeom>
          <a:noFill/>
          <a:ln w="38100">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3609459"/>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0362229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2686654"/>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981188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0993878"/>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7139684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395739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2732115"/>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4885656"/>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30946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D970AF93-C04A-C277-B020-F1F8C2E3AC02}"/>
              </a:ext>
            </a:extLst>
          </p:cNvPr>
          <p:cNvSpPr txBox="1"/>
          <p:nvPr/>
        </p:nvSpPr>
        <p:spPr>
          <a:xfrm>
            <a:off x="3047163" y="753856"/>
            <a:ext cx="6094324" cy="5509200"/>
          </a:xfrm>
          <a:prstGeom prst="rect">
            <a:avLst/>
          </a:prstGeom>
          <a:noFill/>
        </p:spPr>
        <p:txBody>
          <a:bodyPr wrap="square">
            <a:spAutoFit/>
          </a:bodyPr>
          <a:lstStyle/>
          <a:p>
            <a:pPr marL="342900" lvl="0" indent="-342900" algn="just">
              <a:buFont typeface="Times New Roman" panose="02020603050405020304" pitchFamily="18" charset="0"/>
              <a:buChar char="•"/>
              <a:tabLst>
                <a:tab pos="457200" algn="l"/>
              </a:tabLst>
            </a:pPr>
            <a:r>
              <a:rPr lang="it-IT" sz="1800" b="1" u="sng" dirty="0">
                <a:solidFill>
                  <a:srgbClr val="000000"/>
                </a:solidFill>
                <a:effectLst/>
                <a:latin typeface="Arial" panose="020B0604020202020204" pitchFamily="34" charset="0"/>
                <a:ea typeface="Times New Roman" panose="02020603050405020304" pitchFamily="18" charset="0"/>
              </a:rPr>
              <a:t>Le macchine secondo la Direttiva Macchine </a:t>
            </a:r>
            <a:r>
              <a:rPr lang="it-IT" sz="1800" b="1" u="sng" dirty="0">
                <a:solidFill>
                  <a:srgbClr val="FF0000"/>
                </a:solidFill>
                <a:effectLst/>
                <a:latin typeface="Arial" panose="020B0604020202020204" pitchFamily="34" charset="0"/>
                <a:ea typeface="Times New Roman" panose="02020603050405020304" pitchFamily="18" charset="0"/>
              </a:rPr>
              <a:t>sono ritenute sicure </a:t>
            </a:r>
            <a:r>
              <a:rPr lang="it-IT" sz="1800" b="1" u="sng" dirty="0">
                <a:solidFill>
                  <a:srgbClr val="000000"/>
                </a:solidFill>
                <a:effectLst/>
                <a:latin typeface="Arial" panose="020B0604020202020204" pitchFamily="34" charset="0"/>
                <a:ea typeface="Times New Roman" panose="02020603050405020304" pitchFamily="18" charset="0"/>
              </a:rPr>
              <a:t>se la sicurezza è integrata sin dalla fase della progettazione</a:t>
            </a:r>
            <a:endParaRPr lang="it-IT" sz="1400" dirty="0">
              <a:effectLst/>
              <a:latin typeface="Times New Roman" panose="02020603050405020304" pitchFamily="18" charset="0"/>
              <a:ea typeface="Times New Roman" panose="02020603050405020304" pitchFamily="18" charset="0"/>
            </a:endParaRPr>
          </a:p>
          <a:p>
            <a:pPr marL="342900" lvl="0" indent="-342900" algn="just">
              <a:buFont typeface="Times New Roman" panose="02020603050405020304" pitchFamily="18" charset="0"/>
              <a:buChar char="•"/>
              <a:tabLst>
                <a:tab pos="457200" algn="l"/>
              </a:tabLst>
            </a:pPr>
            <a:r>
              <a:rPr lang="it-IT" sz="1800" b="1" dirty="0">
                <a:solidFill>
                  <a:srgbClr val="000000"/>
                </a:solidFill>
                <a:effectLst/>
                <a:latin typeface="Arial" panose="020B0604020202020204" pitchFamily="34" charset="0"/>
                <a:ea typeface="Times New Roman" panose="02020603050405020304" pitchFamily="18" charset="0"/>
              </a:rPr>
              <a:t>Per mettere in atto tale politica il fabbricante persegue la </a:t>
            </a:r>
            <a:r>
              <a:rPr lang="it-IT" sz="1800" b="1" u="sng" dirty="0">
                <a:solidFill>
                  <a:srgbClr val="000000"/>
                </a:solidFill>
                <a:effectLst/>
                <a:latin typeface="Arial" panose="020B0604020202020204" pitchFamily="34" charset="0"/>
                <a:ea typeface="Times New Roman" panose="02020603050405020304" pitchFamily="18" charset="0"/>
              </a:rPr>
              <a:t>politica dei tre stadi</a:t>
            </a:r>
            <a:r>
              <a:rPr lang="it-IT" sz="1800" b="1" dirty="0">
                <a:solidFill>
                  <a:srgbClr val="000000"/>
                </a:solidFill>
                <a:effectLst/>
                <a:latin typeface="Arial" panose="020B0604020202020204" pitchFamily="34" charset="0"/>
                <a:ea typeface="Times New Roman" panose="02020603050405020304" pitchFamily="18" charset="0"/>
              </a:rPr>
              <a:t> :</a:t>
            </a:r>
            <a:endParaRPr lang="it-IT" sz="1400" dirty="0">
              <a:effectLst/>
              <a:latin typeface="Times New Roman" panose="02020603050405020304" pitchFamily="18" charset="0"/>
              <a:ea typeface="Times New Roman" panose="02020603050405020304" pitchFamily="18" charset="0"/>
            </a:endParaRPr>
          </a:p>
          <a:p>
            <a:pPr marL="228600" algn="just"/>
            <a:r>
              <a:rPr lang="it-IT" sz="1800" b="1" dirty="0">
                <a:solidFill>
                  <a:srgbClr val="000000"/>
                </a:solidFill>
                <a:effectLst/>
                <a:latin typeface="Arial" panose="020B0604020202020204" pitchFamily="34" charset="0"/>
                <a:ea typeface="Times New Roman" panose="02020603050405020304" pitchFamily="18" charset="0"/>
              </a:rPr>
              <a:t> </a:t>
            </a:r>
            <a:endParaRPr lang="it-IT" sz="1400" dirty="0">
              <a:effectLst/>
              <a:latin typeface="Times New Roman" panose="02020603050405020304" pitchFamily="18" charset="0"/>
              <a:ea typeface="Times New Roman" panose="02020603050405020304" pitchFamily="18" charset="0"/>
            </a:endParaRPr>
          </a:p>
          <a:p>
            <a:pPr marL="342900" lvl="0" indent="-342900" algn="just">
              <a:buFont typeface="Times New Roman" panose="02020603050405020304" pitchFamily="18" charset="0"/>
              <a:buChar char="•"/>
              <a:tabLst>
                <a:tab pos="457200" algn="l"/>
              </a:tabLst>
            </a:pPr>
            <a:r>
              <a:rPr lang="it-IT" sz="1800" b="1" dirty="0">
                <a:solidFill>
                  <a:srgbClr val="FF0000"/>
                </a:solidFill>
                <a:effectLst/>
                <a:latin typeface="Arial" panose="020B0604020202020204" pitchFamily="34" charset="0"/>
                <a:ea typeface="Times New Roman" panose="02020603050405020304" pitchFamily="18" charset="0"/>
              </a:rPr>
              <a:t>1) </a:t>
            </a:r>
            <a:r>
              <a:rPr lang="it-IT" sz="1800" b="1" u="sng" dirty="0">
                <a:solidFill>
                  <a:srgbClr val="FF0000"/>
                </a:solidFill>
                <a:effectLst/>
                <a:latin typeface="Arial" panose="020B0604020202020204" pitchFamily="34" charset="0"/>
                <a:ea typeface="Times New Roman" panose="02020603050405020304" pitchFamily="18" charset="0"/>
              </a:rPr>
              <a:t>eliminazione dei rischi alla fonte</a:t>
            </a:r>
            <a:r>
              <a:rPr lang="it-IT" sz="1800" b="1" dirty="0">
                <a:solidFill>
                  <a:srgbClr val="000000"/>
                </a:solidFill>
                <a:effectLst/>
                <a:latin typeface="Arial" panose="020B0604020202020204" pitchFamily="34" charset="0"/>
                <a:ea typeface="Times New Roman" panose="02020603050405020304" pitchFamily="18" charset="0"/>
              </a:rPr>
              <a:t> pensando già la macchina sicura scegliendo norme e materiali affidabili</a:t>
            </a:r>
            <a:endParaRPr lang="it-IT" sz="1400" dirty="0">
              <a:effectLst/>
              <a:latin typeface="Times New Roman" panose="02020603050405020304" pitchFamily="18" charset="0"/>
              <a:ea typeface="Times New Roman" panose="02020603050405020304" pitchFamily="18" charset="0"/>
            </a:endParaRPr>
          </a:p>
          <a:p>
            <a:pPr algn="just"/>
            <a:r>
              <a:rPr lang="it-IT" sz="1800" b="1" dirty="0">
                <a:solidFill>
                  <a:srgbClr val="FF0000"/>
                </a:solidFill>
                <a:effectLst/>
                <a:latin typeface="Arial" panose="020B0604020202020204" pitchFamily="34" charset="0"/>
                <a:ea typeface="Times New Roman" panose="02020603050405020304" pitchFamily="18" charset="0"/>
              </a:rPr>
              <a:t> </a:t>
            </a:r>
            <a:endParaRPr lang="it-IT" sz="1400" dirty="0">
              <a:effectLst/>
              <a:latin typeface="Times New Roman" panose="02020603050405020304" pitchFamily="18" charset="0"/>
              <a:ea typeface="Times New Roman" panose="02020603050405020304" pitchFamily="18" charset="0"/>
            </a:endParaRPr>
          </a:p>
          <a:p>
            <a:pPr marL="342900" lvl="0" indent="-342900" algn="just">
              <a:buFont typeface="Times New Roman" panose="02020603050405020304" pitchFamily="18" charset="0"/>
              <a:buChar char="•"/>
              <a:tabLst>
                <a:tab pos="457200" algn="l"/>
              </a:tabLst>
            </a:pPr>
            <a:r>
              <a:rPr lang="it-IT" sz="1800" b="1" dirty="0">
                <a:solidFill>
                  <a:srgbClr val="FF0000"/>
                </a:solidFill>
                <a:effectLst/>
                <a:latin typeface="Arial" panose="020B0604020202020204" pitchFamily="34" charset="0"/>
                <a:ea typeface="Times New Roman" panose="02020603050405020304" pitchFamily="18" charset="0"/>
              </a:rPr>
              <a:t>2) </a:t>
            </a:r>
            <a:r>
              <a:rPr lang="it-IT" sz="1800" b="1" u="sng" dirty="0">
                <a:solidFill>
                  <a:srgbClr val="FF0000"/>
                </a:solidFill>
                <a:effectLst/>
                <a:latin typeface="Arial" panose="020B0604020202020204" pitchFamily="34" charset="0"/>
                <a:ea typeface="Times New Roman" panose="02020603050405020304" pitchFamily="18" charset="0"/>
              </a:rPr>
              <a:t>neutralizzazione dei rischi</a:t>
            </a:r>
            <a:r>
              <a:rPr lang="it-IT" sz="1800" b="1" dirty="0">
                <a:solidFill>
                  <a:srgbClr val="000000"/>
                </a:solidFill>
                <a:effectLst/>
                <a:latin typeface="Arial" panose="020B0604020202020204" pitchFamily="34" charset="0"/>
                <a:ea typeface="Times New Roman" panose="02020603050405020304" pitchFamily="18" charset="0"/>
              </a:rPr>
              <a:t> non eliminabili nella fase di progettazione mediante dispositivi di sicurezza, ripari e protezioni</a:t>
            </a:r>
            <a:endParaRPr lang="it-IT" sz="1400" dirty="0">
              <a:effectLst/>
              <a:latin typeface="Times New Roman" panose="02020603050405020304" pitchFamily="18" charset="0"/>
              <a:ea typeface="Times New Roman" panose="02020603050405020304" pitchFamily="18" charset="0"/>
            </a:endParaRPr>
          </a:p>
          <a:p>
            <a:pPr algn="just"/>
            <a:r>
              <a:rPr lang="it-IT" sz="1800" b="1" dirty="0">
                <a:solidFill>
                  <a:srgbClr val="000000"/>
                </a:solidFill>
                <a:effectLst/>
                <a:latin typeface="Arial" panose="020B0604020202020204" pitchFamily="34" charset="0"/>
                <a:ea typeface="Times New Roman" panose="02020603050405020304" pitchFamily="18" charset="0"/>
              </a:rPr>
              <a:t> </a:t>
            </a:r>
            <a:endParaRPr lang="it-IT" sz="1400" dirty="0">
              <a:effectLst/>
              <a:latin typeface="Times New Roman" panose="02020603050405020304" pitchFamily="18" charset="0"/>
              <a:ea typeface="Times New Roman" panose="02020603050405020304" pitchFamily="18" charset="0"/>
            </a:endParaRPr>
          </a:p>
          <a:p>
            <a:pPr marL="342900" lvl="0" indent="-342900" algn="just">
              <a:buFont typeface="Times New Roman" panose="02020603050405020304" pitchFamily="18" charset="0"/>
              <a:buChar char="•"/>
              <a:tabLst>
                <a:tab pos="457200" algn="l"/>
              </a:tabLst>
            </a:pPr>
            <a:r>
              <a:rPr lang="it-IT" sz="1800" b="1" dirty="0">
                <a:solidFill>
                  <a:srgbClr val="FF0000"/>
                </a:solidFill>
                <a:effectLst/>
                <a:latin typeface="Arial" panose="020B0604020202020204" pitchFamily="34" charset="0"/>
                <a:ea typeface="Times New Roman" panose="02020603050405020304" pitchFamily="18" charset="0"/>
              </a:rPr>
              <a:t>3)</a:t>
            </a:r>
            <a:r>
              <a:rPr lang="it-IT" sz="1800" b="1" dirty="0">
                <a:solidFill>
                  <a:srgbClr val="000000"/>
                </a:solidFill>
                <a:effectLst/>
                <a:latin typeface="Arial" panose="020B0604020202020204" pitchFamily="34" charset="0"/>
                <a:ea typeface="Times New Roman" panose="02020603050405020304" pitchFamily="18" charset="0"/>
              </a:rPr>
              <a:t> Qualora sulla macchina pensata e realizzata sicura, integrata dai dispositivi di sicurezza o ripari necessari, permangano dei </a:t>
            </a:r>
            <a:r>
              <a:rPr lang="it-IT" sz="1800" b="1" u="sng" dirty="0">
                <a:solidFill>
                  <a:srgbClr val="FF0000"/>
                </a:solidFill>
                <a:effectLst/>
                <a:latin typeface="Arial" panose="020B0604020202020204" pitchFamily="34" charset="0"/>
                <a:ea typeface="Times New Roman" panose="02020603050405020304" pitchFamily="18" charset="0"/>
              </a:rPr>
              <a:t>RISCHI RESIDUI</a:t>
            </a:r>
            <a:r>
              <a:rPr lang="it-IT" sz="1800" b="1" dirty="0">
                <a:solidFill>
                  <a:srgbClr val="000000"/>
                </a:solidFill>
                <a:effectLst/>
                <a:latin typeface="Arial" panose="020B0604020202020204" pitchFamily="34" charset="0"/>
                <a:ea typeface="Times New Roman" panose="02020603050405020304" pitchFamily="18" charset="0"/>
              </a:rPr>
              <a:t>, questi devono essere segnalati all’utilizzatore nel </a:t>
            </a:r>
            <a:r>
              <a:rPr lang="it-IT" sz="2800" b="1" dirty="0">
                <a:solidFill>
                  <a:srgbClr val="FF0000"/>
                </a:solidFill>
                <a:effectLst/>
                <a:latin typeface="Arial" panose="020B0604020202020204" pitchFamily="34" charset="0"/>
                <a:ea typeface="Times New Roman" panose="02020603050405020304" pitchFamily="18" charset="0"/>
              </a:rPr>
              <a:t>Manuale d’Uso</a:t>
            </a:r>
            <a:endParaRPr lang="it-IT" sz="2800" dirty="0">
              <a:solidFill>
                <a:srgbClr val="FF0000"/>
              </a:solidFill>
              <a:effectLst/>
              <a:latin typeface="Times New Roman" panose="02020603050405020304" pitchFamily="18" charset="0"/>
              <a:ea typeface="Times New Roman" panose="02020603050405020304" pitchFamily="18" charset="0"/>
            </a:endParaRPr>
          </a:p>
        </p:txBody>
      </p:sp>
      <p:sp>
        <p:nvSpPr>
          <p:cNvPr id="2" name="Freccia a destra 1">
            <a:extLst>
              <a:ext uri="{FF2B5EF4-FFF2-40B4-BE49-F238E27FC236}">
                <a16:creationId xmlns:a16="http://schemas.microsoft.com/office/drawing/2014/main" id="{0E07EF8E-6325-35AB-1A3A-3FCC2028AB3C}"/>
              </a:ext>
            </a:extLst>
          </p:cNvPr>
          <p:cNvSpPr/>
          <p:nvPr/>
        </p:nvSpPr>
        <p:spPr>
          <a:xfrm>
            <a:off x="1475509" y="5320145"/>
            <a:ext cx="1122218" cy="94291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710894340"/>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784740"/>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0772043"/>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83674859"/>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694556"/>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3956304"/>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4489744"/>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4147152"/>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92749586"/>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1965165"/>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19595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652D139A-6A6E-EB54-F0EA-387EE44B45D6}"/>
              </a:ext>
            </a:extLst>
          </p:cNvPr>
          <p:cNvPicPr>
            <a:picLocks noChangeAspect="1"/>
          </p:cNvPicPr>
          <p:nvPr/>
        </p:nvPicPr>
        <p:blipFill>
          <a:blip r:embed="rId2"/>
          <a:stretch>
            <a:fillRect/>
          </a:stretch>
        </p:blipFill>
        <p:spPr>
          <a:xfrm>
            <a:off x="560873" y="222836"/>
            <a:ext cx="6082358" cy="3977374"/>
          </a:xfrm>
          <a:prstGeom prst="rect">
            <a:avLst/>
          </a:prstGeom>
        </p:spPr>
      </p:pic>
      <p:pic>
        <p:nvPicPr>
          <p:cNvPr id="4" name="Immagine 3">
            <a:extLst>
              <a:ext uri="{FF2B5EF4-FFF2-40B4-BE49-F238E27FC236}">
                <a16:creationId xmlns:a16="http://schemas.microsoft.com/office/drawing/2014/main" id="{C4E02775-7991-359D-BCB2-CB6E3967C967}"/>
              </a:ext>
            </a:extLst>
          </p:cNvPr>
          <p:cNvPicPr>
            <a:picLocks noChangeAspect="1"/>
          </p:cNvPicPr>
          <p:nvPr/>
        </p:nvPicPr>
        <p:blipFill>
          <a:blip r:embed="rId3"/>
          <a:stretch>
            <a:fillRect/>
          </a:stretch>
        </p:blipFill>
        <p:spPr>
          <a:xfrm>
            <a:off x="6643231" y="3108608"/>
            <a:ext cx="5417661" cy="3749392"/>
          </a:xfrm>
          <a:prstGeom prst="rect">
            <a:avLst/>
          </a:prstGeom>
        </p:spPr>
      </p:pic>
    </p:spTree>
    <p:extLst>
      <p:ext uri="{BB962C8B-B14F-4D97-AF65-F5344CB8AC3E}">
        <p14:creationId xmlns:p14="http://schemas.microsoft.com/office/powerpoint/2010/main" val="3988902391"/>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5504219"/>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5470415"/>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0985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8422B775-1059-49C3-E848-6EE1A9268859}"/>
              </a:ext>
            </a:extLst>
          </p:cNvPr>
          <p:cNvSpPr txBox="1"/>
          <p:nvPr/>
        </p:nvSpPr>
        <p:spPr>
          <a:xfrm>
            <a:off x="7697037" y="542610"/>
            <a:ext cx="3928907" cy="523220"/>
          </a:xfrm>
          <a:prstGeom prst="rect">
            <a:avLst/>
          </a:prstGeom>
          <a:solidFill>
            <a:srgbClr val="FFFF00"/>
          </a:solidFill>
        </p:spPr>
        <p:txBody>
          <a:bodyPr wrap="square" rtlCol="0">
            <a:spAutoFit/>
          </a:bodyPr>
          <a:lstStyle/>
          <a:p>
            <a:r>
              <a:rPr lang="it-IT" sz="2800" dirty="0">
                <a:solidFill>
                  <a:srgbClr val="FF0000"/>
                </a:solidFill>
              </a:rPr>
              <a:t>LE NORME  TECNICHE</a:t>
            </a:r>
          </a:p>
        </p:txBody>
      </p:sp>
      <p:sp>
        <p:nvSpPr>
          <p:cNvPr id="5" name="CasellaDiTesto 4">
            <a:extLst>
              <a:ext uri="{FF2B5EF4-FFF2-40B4-BE49-F238E27FC236}">
                <a16:creationId xmlns:a16="http://schemas.microsoft.com/office/drawing/2014/main" id="{D4EC777A-9FDB-9120-2F42-B94504C411C0}"/>
              </a:ext>
            </a:extLst>
          </p:cNvPr>
          <p:cNvSpPr txBox="1"/>
          <p:nvPr/>
        </p:nvSpPr>
        <p:spPr>
          <a:xfrm>
            <a:off x="644336" y="2743904"/>
            <a:ext cx="10529431" cy="3416320"/>
          </a:xfrm>
          <a:prstGeom prst="rect">
            <a:avLst/>
          </a:prstGeom>
          <a:noFill/>
        </p:spPr>
        <p:txBody>
          <a:bodyPr wrap="square" rtlCol="0">
            <a:spAutoFit/>
          </a:bodyPr>
          <a:lstStyle/>
          <a:p>
            <a:r>
              <a:rPr lang="it-IT" sz="2400" dirty="0"/>
              <a:t>Una  </a:t>
            </a:r>
            <a:r>
              <a:rPr lang="it-IT" sz="2400" b="1" dirty="0">
                <a:solidFill>
                  <a:srgbClr val="FF0000"/>
                </a:solidFill>
              </a:rPr>
              <a:t>NORMA TECNICA </a:t>
            </a:r>
            <a:r>
              <a:rPr lang="it-IT" sz="2400" dirty="0"/>
              <a:t>è un documento, utilizzato in svariati ambiti, che stabilisce </a:t>
            </a:r>
            <a:r>
              <a:rPr lang="it-IT" sz="2400" b="1" dirty="0"/>
              <a:t>specifiche tecniche </a:t>
            </a:r>
            <a:r>
              <a:rPr lang="it-IT" sz="2400" dirty="0"/>
              <a:t>per la realizzazione di  un prodotto o l’erogazione di un servizio</a:t>
            </a:r>
          </a:p>
          <a:p>
            <a:endParaRPr lang="it-IT" sz="2400" dirty="0"/>
          </a:p>
          <a:p>
            <a:r>
              <a:rPr lang="it-IT" sz="2400" dirty="0"/>
              <a:t>……. Descrive requisiti di materiali, prodotti, apparecchiature, opere, servizi, organizzazioni, attività, processi, progetti, sistemi, figure professionali, terminologia, metodologie, ecc.- ecc.</a:t>
            </a:r>
          </a:p>
          <a:p>
            <a:endParaRPr lang="it-IT" sz="2400" dirty="0"/>
          </a:p>
          <a:p>
            <a:r>
              <a:rPr lang="it-IT" sz="2400" dirty="0"/>
              <a:t>Mentre la </a:t>
            </a:r>
            <a:r>
              <a:rPr lang="it-IT" sz="2400" b="1" dirty="0"/>
              <a:t>LINEA GUIDA </a:t>
            </a:r>
            <a:r>
              <a:rPr lang="it-IT" sz="2400" dirty="0"/>
              <a:t>è un’altra tipologia di norma che non contiene requisiti, ma raccomandazioni, esemplificazioni, interpretazioni, supporto ad altre norme</a:t>
            </a:r>
          </a:p>
        </p:txBody>
      </p:sp>
      <p:sp>
        <p:nvSpPr>
          <p:cNvPr id="6" name="CasellaDiTesto 8">
            <a:extLst>
              <a:ext uri="{FF2B5EF4-FFF2-40B4-BE49-F238E27FC236}">
                <a16:creationId xmlns:a16="http://schemas.microsoft.com/office/drawing/2014/main" id="{1BADFEAA-696B-A61D-5CEE-2AFB9DB45DC0}"/>
              </a:ext>
            </a:extLst>
          </p:cNvPr>
          <p:cNvSpPr txBox="1">
            <a:spLocks noChangeArrowheads="1"/>
          </p:cNvSpPr>
          <p:nvPr/>
        </p:nvSpPr>
        <p:spPr bwMode="auto">
          <a:xfrm>
            <a:off x="422031" y="703385"/>
            <a:ext cx="6364532" cy="1631216"/>
          </a:xfrm>
          <a:prstGeom prst="rect">
            <a:avLst/>
          </a:prstGeom>
          <a:solidFill>
            <a:srgbClr val="FFC000"/>
          </a:solidFill>
          <a:ln>
            <a:noFill/>
          </a:ln>
        </p:spPr>
        <p:txBody>
          <a:bodyPr wrap="square">
            <a:spAutoFit/>
          </a:bodyPr>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r>
              <a:rPr lang="it-IT" altLang="it-IT" sz="2000" b="1" i="1" dirty="0"/>
              <a:t>Una </a:t>
            </a:r>
            <a:r>
              <a:rPr lang="it-IT" altLang="it-IT" sz="2000" b="1" i="1" dirty="0">
                <a:solidFill>
                  <a:srgbClr val="FF0000"/>
                </a:solidFill>
              </a:rPr>
              <a:t>norma tecnica </a:t>
            </a:r>
            <a:r>
              <a:rPr lang="it-IT" altLang="it-IT" sz="2000" b="1" i="1" dirty="0"/>
              <a:t>è semplicemente un documento che dice “come fare bene le cose”, garantendo sicurezza, rispetto per l’ambiente e prestazioni certe.</a:t>
            </a:r>
            <a:endParaRPr lang="it-IT" altLang="it-IT" sz="2000" b="1" dirty="0"/>
          </a:p>
          <a:p>
            <a:pPr eaLnBrk="1" hangingPunct="1"/>
            <a:r>
              <a:rPr lang="it-IT" altLang="it-IT" dirty="0"/>
              <a:t> </a:t>
            </a:r>
          </a:p>
          <a:p>
            <a:pPr eaLnBrk="1" hangingPunct="1"/>
            <a:endParaRPr lang="it-IT" altLang="it-IT" dirty="0"/>
          </a:p>
        </p:txBody>
      </p:sp>
    </p:spTree>
    <p:extLst>
      <p:ext uri="{BB962C8B-B14F-4D97-AF65-F5344CB8AC3E}">
        <p14:creationId xmlns:p14="http://schemas.microsoft.com/office/powerpoint/2010/main" val="11179429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9D414E22-D23E-AEE7-FC92-6595CE110A6A}"/>
              </a:ext>
            </a:extLst>
          </p:cNvPr>
          <p:cNvPicPr>
            <a:picLocks noChangeAspect="1"/>
          </p:cNvPicPr>
          <p:nvPr/>
        </p:nvPicPr>
        <p:blipFill>
          <a:blip r:embed="rId2"/>
          <a:stretch>
            <a:fillRect/>
          </a:stretch>
        </p:blipFill>
        <p:spPr>
          <a:xfrm>
            <a:off x="5323437" y="2520648"/>
            <a:ext cx="6218458" cy="3955442"/>
          </a:xfrm>
          <a:prstGeom prst="rect">
            <a:avLst/>
          </a:prstGeom>
        </p:spPr>
      </p:pic>
      <p:sp>
        <p:nvSpPr>
          <p:cNvPr id="4" name="CasellaDiTesto 3">
            <a:extLst>
              <a:ext uri="{FF2B5EF4-FFF2-40B4-BE49-F238E27FC236}">
                <a16:creationId xmlns:a16="http://schemas.microsoft.com/office/drawing/2014/main" id="{528273D0-7DA7-419A-2E5A-6391382885A1}"/>
              </a:ext>
            </a:extLst>
          </p:cNvPr>
          <p:cNvSpPr txBox="1"/>
          <p:nvPr/>
        </p:nvSpPr>
        <p:spPr>
          <a:xfrm>
            <a:off x="212084" y="256712"/>
            <a:ext cx="5111353" cy="1200329"/>
          </a:xfrm>
          <a:prstGeom prst="rect">
            <a:avLst/>
          </a:prstGeom>
          <a:noFill/>
          <a:ln w="38100">
            <a:solidFill>
              <a:srgbClr val="FF0000"/>
            </a:solidFill>
          </a:ln>
        </p:spPr>
        <p:txBody>
          <a:bodyPr wrap="square">
            <a:spAutoFit/>
          </a:bodyPr>
          <a:lstStyle/>
          <a:p>
            <a:r>
              <a:rPr lang="it-IT" dirty="0"/>
              <a:t>Le norme TECNICHE</a:t>
            </a:r>
          </a:p>
          <a:p>
            <a:r>
              <a:rPr lang="it-IT" dirty="0"/>
              <a:t>possono essere di valenza nazionale o internazionale, </a:t>
            </a:r>
          </a:p>
          <a:p>
            <a:r>
              <a:rPr lang="it-IT" dirty="0"/>
              <a:t>sono redatte da appositi enti di normazione.</a:t>
            </a:r>
          </a:p>
        </p:txBody>
      </p:sp>
      <p:pic>
        <p:nvPicPr>
          <p:cNvPr id="6" name="Immagine 5">
            <a:extLst>
              <a:ext uri="{FF2B5EF4-FFF2-40B4-BE49-F238E27FC236}">
                <a16:creationId xmlns:a16="http://schemas.microsoft.com/office/drawing/2014/main" id="{975C3DA8-3132-2FE3-9BC6-B4F06C23155F}"/>
              </a:ext>
            </a:extLst>
          </p:cNvPr>
          <p:cNvPicPr>
            <a:picLocks noChangeAspect="1"/>
          </p:cNvPicPr>
          <p:nvPr/>
        </p:nvPicPr>
        <p:blipFill>
          <a:blip r:embed="rId3"/>
          <a:stretch>
            <a:fillRect/>
          </a:stretch>
        </p:blipFill>
        <p:spPr>
          <a:xfrm>
            <a:off x="5695977" y="256712"/>
            <a:ext cx="6218459" cy="1865538"/>
          </a:xfrm>
          <a:prstGeom prst="rect">
            <a:avLst/>
          </a:prstGeom>
          <a:ln w="38100">
            <a:solidFill>
              <a:srgbClr val="FF0000"/>
            </a:solidFill>
          </a:ln>
        </p:spPr>
      </p:pic>
      <p:sp>
        <p:nvSpPr>
          <p:cNvPr id="8" name="CasellaDiTesto 7">
            <a:extLst>
              <a:ext uri="{FF2B5EF4-FFF2-40B4-BE49-F238E27FC236}">
                <a16:creationId xmlns:a16="http://schemas.microsoft.com/office/drawing/2014/main" id="{86A0EC3D-8DB3-2578-0E0E-950DD7306EE6}"/>
              </a:ext>
            </a:extLst>
          </p:cNvPr>
          <p:cNvSpPr txBox="1"/>
          <p:nvPr/>
        </p:nvSpPr>
        <p:spPr>
          <a:xfrm>
            <a:off x="472272" y="2277350"/>
            <a:ext cx="4260502" cy="3693319"/>
          </a:xfrm>
          <a:prstGeom prst="rect">
            <a:avLst/>
          </a:prstGeom>
          <a:noFill/>
          <a:ln w="57150">
            <a:solidFill>
              <a:srgbClr val="00B050"/>
            </a:solidFill>
          </a:ln>
        </p:spPr>
        <p:txBody>
          <a:bodyPr wrap="square">
            <a:spAutoFit/>
          </a:bodyPr>
          <a:lstStyle/>
          <a:p>
            <a:r>
              <a:rPr lang="it-IT" dirty="0"/>
              <a:t>Queste norme, elaborate da enti formatori europei su mandato della Commissione Europea e pubblicate sulla Gazzetta Ufficiale della Unione Europea,  </a:t>
            </a:r>
            <a:r>
              <a:rPr lang="it-IT" dirty="0">
                <a:solidFill>
                  <a:srgbClr val="FF0000"/>
                </a:solidFill>
              </a:rPr>
              <a:t>che indicano al fabbricante le modalità tecniche di attuazione dei requisiti essenziali per produrre in conformità agli obblighi comunitari.</a:t>
            </a:r>
            <a:br>
              <a:rPr lang="it-IT" dirty="0">
                <a:solidFill>
                  <a:srgbClr val="FF0000"/>
                </a:solidFill>
              </a:rPr>
            </a:br>
            <a:r>
              <a:rPr lang="it-IT" b="1" dirty="0">
                <a:solidFill>
                  <a:srgbClr val="FF0000"/>
                </a:solidFill>
              </a:rPr>
              <a:t>Garantiscono pertanto a chi le osserva una presunzione di conformità ai requisiti essenziali di salute e sicurezza indicati dalle specifiche direttive CE (vedi sezione Marcatura CE).</a:t>
            </a:r>
          </a:p>
        </p:txBody>
      </p:sp>
    </p:spTree>
    <p:extLst>
      <p:ext uri="{BB962C8B-B14F-4D97-AF65-F5344CB8AC3E}">
        <p14:creationId xmlns:p14="http://schemas.microsoft.com/office/powerpoint/2010/main" val="18063059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9D414E22-D23E-AEE7-FC92-6595CE110A6A}"/>
              </a:ext>
            </a:extLst>
          </p:cNvPr>
          <p:cNvPicPr>
            <a:picLocks noChangeAspect="1"/>
          </p:cNvPicPr>
          <p:nvPr/>
        </p:nvPicPr>
        <p:blipFill>
          <a:blip r:embed="rId2"/>
          <a:stretch>
            <a:fillRect/>
          </a:stretch>
        </p:blipFill>
        <p:spPr>
          <a:xfrm>
            <a:off x="5705274" y="2731664"/>
            <a:ext cx="6218458" cy="3955442"/>
          </a:xfrm>
          <a:prstGeom prst="rect">
            <a:avLst/>
          </a:prstGeom>
        </p:spPr>
      </p:pic>
      <p:sp>
        <p:nvSpPr>
          <p:cNvPr id="7" name="CasellaDiTesto 8">
            <a:extLst>
              <a:ext uri="{FF2B5EF4-FFF2-40B4-BE49-F238E27FC236}">
                <a16:creationId xmlns:a16="http://schemas.microsoft.com/office/drawing/2014/main" id="{84AE50FC-5D65-9EE2-1D24-786EF392ADE0}"/>
              </a:ext>
            </a:extLst>
          </p:cNvPr>
          <p:cNvSpPr txBox="1">
            <a:spLocks noChangeArrowheads="1"/>
          </p:cNvSpPr>
          <p:nvPr/>
        </p:nvSpPr>
        <p:spPr bwMode="auto">
          <a:xfrm>
            <a:off x="357012" y="703457"/>
            <a:ext cx="4988711"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endParaRPr lang="it-IT" altLang="it-IT" sz="2000" b="1" i="1" dirty="0"/>
          </a:p>
          <a:p>
            <a:pPr eaLnBrk="1" hangingPunct="1"/>
            <a:r>
              <a:rPr lang="it-IT" altLang="it-IT" sz="1600" i="1" dirty="0"/>
              <a:t>Secondo il Regolamento </a:t>
            </a:r>
            <a:r>
              <a:rPr lang="it-IT" altLang="it-IT" sz="1600" dirty="0"/>
              <a:t> UE 1025 del Parlamento Europeo e del Consiglio del 25 ottobre 2012 sulla normazione europea, per “norma” si intende: “una specifica tecnica”, adottata da un organismo di normazione riconosciuto, per applicazione ripetuta o continua, alla quale non è obbligatorio conformarsi, e che appartenga a una delle seguenti categorie:</a:t>
            </a:r>
          </a:p>
          <a:p>
            <a:pPr eaLnBrk="1" hangingPunct="1"/>
            <a:r>
              <a:rPr lang="it-IT" altLang="it-IT" sz="1600" b="1" dirty="0"/>
              <a:t>norma internazionale:</a:t>
            </a:r>
            <a:r>
              <a:rPr lang="it-IT" altLang="it-IT" sz="1600" dirty="0"/>
              <a:t> una norma adottata da un organismo di normazione internazionale;</a:t>
            </a:r>
          </a:p>
          <a:p>
            <a:pPr eaLnBrk="1" hangingPunct="1"/>
            <a:r>
              <a:rPr lang="it-IT" altLang="it-IT" sz="1600" b="1" dirty="0"/>
              <a:t>norma europea:</a:t>
            </a:r>
            <a:r>
              <a:rPr lang="it-IT" altLang="it-IT" sz="1600" dirty="0"/>
              <a:t> una norma adottata da un’organizzazione europea di normazione;</a:t>
            </a:r>
          </a:p>
          <a:p>
            <a:pPr eaLnBrk="1" hangingPunct="1"/>
            <a:r>
              <a:rPr lang="it-IT" altLang="it-IT" sz="1600" b="1" dirty="0"/>
              <a:t>norma armonizzata:</a:t>
            </a:r>
            <a:r>
              <a:rPr lang="it-IT" altLang="it-IT" sz="1600" dirty="0"/>
              <a:t> una norma europea adottata sulla base di una richiesta della Commissione ai fini dell’applicazione della legislazione dell’Unione sull’armonizzazione;</a:t>
            </a:r>
          </a:p>
          <a:p>
            <a:pPr eaLnBrk="1" hangingPunct="1"/>
            <a:r>
              <a:rPr lang="it-IT" altLang="it-IT" sz="1600" b="1" dirty="0"/>
              <a:t>norma nazionale:</a:t>
            </a:r>
            <a:r>
              <a:rPr lang="it-IT" altLang="it-IT" sz="1600" dirty="0"/>
              <a:t> una norma adottata da un organismo di normazione nazionale”.</a:t>
            </a:r>
          </a:p>
          <a:p>
            <a:pPr eaLnBrk="1" hangingPunct="1"/>
            <a:r>
              <a:rPr lang="it-IT" altLang="it-IT" dirty="0"/>
              <a:t> </a:t>
            </a:r>
          </a:p>
          <a:p>
            <a:pPr eaLnBrk="1" hangingPunct="1"/>
            <a:endParaRPr lang="it-IT" altLang="it-IT" dirty="0"/>
          </a:p>
        </p:txBody>
      </p:sp>
      <p:sp>
        <p:nvSpPr>
          <p:cNvPr id="9" name="CasellaDiTesto 8">
            <a:extLst>
              <a:ext uri="{FF2B5EF4-FFF2-40B4-BE49-F238E27FC236}">
                <a16:creationId xmlns:a16="http://schemas.microsoft.com/office/drawing/2014/main" id="{0BFABE99-6E09-37B7-51E7-B64EFEFD6BBA}"/>
              </a:ext>
            </a:extLst>
          </p:cNvPr>
          <p:cNvSpPr txBox="1"/>
          <p:nvPr/>
        </p:nvSpPr>
        <p:spPr>
          <a:xfrm>
            <a:off x="6179736" y="562708"/>
            <a:ext cx="5576835" cy="923330"/>
          </a:xfrm>
          <a:prstGeom prst="rect">
            <a:avLst/>
          </a:prstGeom>
          <a:solidFill>
            <a:schemeClr val="accent4"/>
          </a:solidFill>
        </p:spPr>
        <p:txBody>
          <a:bodyPr wrap="square" rtlCol="0">
            <a:spAutoFit/>
          </a:bodyPr>
          <a:lstStyle/>
          <a:p>
            <a:r>
              <a:rPr lang="it-IT" dirty="0"/>
              <a:t> NORME TECNICHE</a:t>
            </a:r>
          </a:p>
          <a:p>
            <a:r>
              <a:rPr lang="it-IT" dirty="0"/>
              <a:t>L’ APPLICAZIONE NON E’ OBBLIGATORIA MA UNA LIBERA SCELTA DEL COSTRUTTORE O PROGETTISTA</a:t>
            </a:r>
          </a:p>
        </p:txBody>
      </p:sp>
    </p:spTree>
    <p:extLst>
      <p:ext uri="{BB962C8B-B14F-4D97-AF65-F5344CB8AC3E}">
        <p14:creationId xmlns:p14="http://schemas.microsoft.com/office/powerpoint/2010/main" val="2593172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magine 16">
            <a:extLst>
              <a:ext uri="{FF2B5EF4-FFF2-40B4-BE49-F238E27FC236}">
                <a16:creationId xmlns:a16="http://schemas.microsoft.com/office/drawing/2014/main" id="{BA8B019E-5287-B65D-0332-C7C1F6314CD2}"/>
              </a:ext>
            </a:extLst>
          </p:cNvPr>
          <p:cNvPicPr>
            <a:picLocks noChangeAspect="1"/>
          </p:cNvPicPr>
          <p:nvPr/>
        </p:nvPicPr>
        <p:blipFill>
          <a:blip r:embed="rId2"/>
          <a:stretch>
            <a:fillRect/>
          </a:stretch>
        </p:blipFill>
        <p:spPr>
          <a:xfrm>
            <a:off x="10068612" y="223116"/>
            <a:ext cx="1674374" cy="1255861"/>
          </a:xfrm>
          <a:prstGeom prst="rect">
            <a:avLst/>
          </a:prstGeom>
        </p:spPr>
      </p:pic>
      <p:pic>
        <p:nvPicPr>
          <p:cNvPr id="18" name="Immagine 17">
            <a:extLst>
              <a:ext uri="{FF2B5EF4-FFF2-40B4-BE49-F238E27FC236}">
                <a16:creationId xmlns:a16="http://schemas.microsoft.com/office/drawing/2014/main" id="{5249F22C-6208-AE38-D169-D1BF4AC68721}"/>
              </a:ext>
            </a:extLst>
          </p:cNvPr>
          <p:cNvPicPr>
            <a:picLocks noChangeAspect="1"/>
          </p:cNvPicPr>
          <p:nvPr/>
        </p:nvPicPr>
        <p:blipFill>
          <a:blip r:embed="rId3"/>
          <a:stretch>
            <a:fillRect/>
          </a:stretch>
        </p:blipFill>
        <p:spPr>
          <a:xfrm>
            <a:off x="10000465" y="1843903"/>
            <a:ext cx="1810669" cy="1585097"/>
          </a:xfrm>
          <a:prstGeom prst="rect">
            <a:avLst/>
          </a:prstGeom>
        </p:spPr>
      </p:pic>
      <p:sp>
        <p:nvSpPr>
          <p:cNvPr id="2" name="CasellaDiTesto 1">
            <a:extLst>
              <a:ext uri="{FF2B5EF4-FFF2-40B4-BE49-F238E27FC236}">
                <a16:creationId xmlns:a16="http://schemas.microsoft.com/office/drawing/2014/main" id="{32183B08-FD6A-6F90-F66C-4D164FB19DF2}"/>
              </a:ext>
            </a:extLst>
          </p:cNvPr>
          <p:cNvSpPr txBox="1"/>
          <p:nvPr/>
        </p:nvSpPr>
        <p:spPr>
          <a:xfrm>
            <a:off x="1191963" y="378895"/>
            <a:ext cx="7723437" cy="1200329"/>
          </a:xfrm>
          <a:prstGeom prst="rect">
            <a:avLst/>
          </a:prstGeom>
          <a:solidFill>
            <a:srgbClr val="FFC000"/>
          </a:solidFill>
        </p:spPr>
        <p:txBody>
          <a:bodyPr wrap="square" rtlCol="0">
            <a:spAutoFit/>
          </a:bodyPr>
          <a:lstStyle/>
          <a:p>
            <a:r>
              <a:rPr lang="it-IT" b="1" dirty="0">
                <a:solidFill>
                  <a:srgbClr val="FF0000"/>
                </a:solidFill>
              </a:rPr>
              <a:t>DIRETTIVE DI PRODOTTO</a:t>
            </a:r>
          </a:p>
          <a:p>
            <a:r>
              <a:rPr lang="it-IT" dirty="0"/>
              <a:t>Redatte secondo l’art. 95 del trattato di Roma (25 marzo 1957) </a:t>
            </a:r>
          </a:p>
          <a:p>
            <a:r>
              <a:rPr lang="it-IT" dirty="0"/>
              <a:t>1° trattato che istituisce la Comunità Economica Europea(CEE)</a:t>
            </a:r>
          </a:p>
          <a:p>
            <a:r>
              <a:rPr lang="it-IT" dirty="0"/>
              <a:t>2° trattato la Comunità Europea dell’Energia Atomica (EURATOM)</a:t>
            </a:r>
          </a:p>
        </p:txBody>
      </p:sp>
      <p:sp>
        <p:nvSpPr>
          <p:cNvPr id="6" name="CasellaDiTesto 5">
            <a:extLst>
              <a:ext uri="{FF2B5EF4-FFF2-40B4-BE49-F238E27FC236}">
                <a16:creationId xmlns:a16="http://schemas.microsoft.com/office/drawing/2014/main" id="{8B7D5744-437E-68B9-619A-CFEDCCA6051B}"/>
              </a:ext>
            </a:extLst>
          </p:cNvPr>
          <p:cNvSpPr txBox="1"/>
          <p:nvPr/>
        </p:nvSpPr>
        <p:spPr>
          <a:xfrm>
            <a:off x="1191963" y="1765448"/>
            <a:ext cx="7803573" cy="1477328"/>
          </a:xfrm>
          <a:prstGeom prst="rect">
            <a:avLst/>
          </a:prstGeom>
          <a:solidFill>
            <a:schemeClr val="tx2">
              <a:lumMod val="20000"/>
              <a:lumOff val="80000"/>
            </a:schemeClr>
          </a:solidFill>
        </p:spPr>
        <p:txBody>
          <a:bodyPr wrap="square" rtlCol="0">
            <a:spAutoFit/>
          </a:bodyPr>
          <a:lstStyle/>
          <a:p>
            <a:r>
              <a:rPr lang="it-IT" b="1" dirty="0">
                <a:solidFill>
                  <a:srgbClr val="FF0000"/>
                </a:solidFill>
              </a:rPr>
              <a:t>FINALITA’</a:t>
            </a:r>
          </a:p>
          <a:p>
            <a:pPr marL="285750" indent="-285750">
              <a:buFontTx/>
              <a:buChar char="-"/>
            </a:pPr>
            <a:r>
              <a:rPr lang="it-IT" dirty="0"/>
              <a:t>Libera circolazione delle merci sul territorio Comunitario;</a:t>
            </a:r>
          </a:p>
          <a:p>
            <a:pPr marL="285750" indent="-285750">
              <a:buFontTx/>
              <a:buChar char="-"/>
            </a:pPr>
            <a:r>
              <a:rPr lang="it-IT" dirty="0"/>
              <a:t>Salvaguardia della Sicurezza e della Salute dei cittadini della Comunità rispetto alla circolazione dei prodotti.</a:t>
            </a:r>
          </a:p>
          <a:p>
            <a:pPr marL="285750" indent="-285750">
              <a:buFontTx/>
              <a:buChar char="-"/>
            </a:pPr>
            <a:endParaRPr lang="it-IT" dirty="0"/>
          </a:p>
        </p:txBody>
      </p:sp>
      <p:sp>
        <p:nvSpPr>
          <p:cNvPr id="7" name="CasellaDiTesto 6">
            <a:extLst>
              <a:ext uri="{FF2B5EF4-FFF2-40B4-BE49-F238E27FC236}">
                <a16:creationId xmlns:a16="http://schemas.microsoft.com/office/drawing/2014/main" id="{46F47E0A-B6CA-F5A9-2B27-61CCC1CDBB9E}"/>
              </a:ext>
            </a:extLst>
          </p:cNvPr>
          <p:cNvSpPr txBox="1"/>
          <p:nvPr/>
        </p:nvSpPr>
        <p:spPr>
          <a:xfrm>
            <a:off x="498763" y="3429000"/>
            <a:ext cx="7491845" cy="1261884"/>
          </a:xfrm>
          <a:prstGeom prst="rect">
            <a:avLst/>
          </a:prstGeom>
          <a:solidFill>
            <a:schemeClr val="accent5">
              <a:lumMod val="60000"/>
              <a:lumOff val="40000"/>
            </a:schemeClr>
          </a:solidFill>
        </p:spPr>
        <p:txBody>
          <a:bodyPr wrap="square" rtlCol="0">
            <a:spAutoFit/>
          </a:bodyPr>
          <a:lstStyle/>
          <a:p>
            <a:r>
              <a:rPr lang="it-IT" dirty="0">
                <a:solidFill>
                  <a:srgbClr val="FF0000"/>
                </a:solidFill>
              </a:rPr>
              <a:t>DIRETTIVA MACCHINE </a:t>
            </a:r>
            <a:r>
              <a:rPr lang="it-IT" b="1" dirty="0">
                <a:solidFill>
                  <a:srgbClr val="FF0000"/>
                </a:solidFill>
              </a:rPr>
              <a:t>- </a:t>
            </a:r>
            <a:r>
              <a:rPr lang="it-IT" b="1" i="1" dirty="0">
                <a:effectLst>
                  <a:outerShdw blurRad="38100" dist="38100" dir="2700000" algn="tl">
                    <a:srgbClr val="000000">
                      <a:alpha val="43137"/>
                    </a:srgbClr>
                  </a:outerShdw>
                </a:effectLst>
              </a:rPr>
              <a:t>( DIRETTIVE DI PRODOTTO )</a:t>
            </a:r>
          </a:p>
          <a:p>
            <a:pPr marL="285750" indent="-285750">
              <a:buFontTx/>
              <a:buChar char="-"/>
            </a:pPr>
            <a:r>
              <a:rPr lang="it-IT" sz="2000" dirty="0"/>
              <a:t>Ha lo scopo di normare la costruzione delle Macchine </a:t>
            </a:r>
          </a:p>
          <a:p>
            <a:r>
              <a:rPr lang="it-IT" sz="2000" dirty="0"/>
              <a:t>     al fine di garantire la sicurezza dell’utilizzatore</a:t>
            </a:r>
          </a:p>
          <a:p>
            <a:pPr marL="285750" indent="-285750">
              <a:buFontTx/>
              <a:buChar char="-"/>
            </a:pPr>
            <a:endParaRPr lang="it-IT" dirty="0"/>
          </a:p>
        </p:txBody>
      </p:sp>
      <p:sp>
        <p:nvSpPr>
          <p:cNvPr id="9" name="CasellaDiTesto 8">
            <a:extLst>
              <a:ext uri="{FF2B5EF4-FFF2-40B4-BE49-F238E27FC236}">
                <a16:creationId xmlns:a16="http://schemas.microsoft.com/office/drawing/2014/main" id="{A4BC9DB7-79D1-60A0-E4C2-03EDF6E11606}"/>
              </a:ext>
            </a:extLst>
          </p:cNvPr>
          <p:cNvSpPr txBox="1"/>
          <p:nvPr/>
        </p:nvSpPr>
        <p:spPr>
          <a:xfrm>
            <a:off x="189627" y="4825026"/>
            <a:ext cx="3694681" cy="1754326"/>
          </a:xfrm>
          <a:prstGeom prst="rect">
            <a:avLst/>
          </a:prstGeom>
          <a:solidFill>
            <a:srgbClr val="FFFF00"/>
          </a:solidFill>
        </p:spPr>
        <p:txBody>
          <a:bodyPr wrap="square">
            <a:spAutoFit/>
          </a:bodyPr>
          <a:lstStyle/>
          <a:p>
            <a:r>
              <a:rPr lang="it-IT" b="1" dirty="0">
                <a:solidFill>
                  <a:srgbClr val="FF0000"/>
                </a:solidFill>
              </a:rPr>
              <a:t>1^  DIRETTIVA MACCHINE</a:t>
            </a:r>
          </a:p>
          <a:p>
            <a:endParaRPr lang="it-IT" b="1" dirty="0"/>
          </a:p>
          <a:p>
            <a:r>
              <a:rPr lang="it-IT" b="1" dirty="0"/>
              <a:t>DIRETTIVA 89/392/CEE</a:t>
            </a:r>
          </a:p>
          <a:p>
            <a:r>
              <a:rPr lang="it-IT" dirty="0"/>
              <a:t>In Europa dal 1° gennaio 1995</a:t>
            </a:r>
          </a:p>
          <a:p>
            <a:r>
              <a:rPr lang="it-IT" dirty="0"/>
              <a:t>In Italia recepimento con DPR 459/96</a:t>
            </a:r>
          </a:p>
          <a:p>
            <a:r>
              <a:rPr lang="it-IT" dirty="0"/>
              <a:t>In vigore dal 21 settembre 1996</a:t>
            </a:r>
          </a:p>
        </p:txBody>
      </p:sp>
      <p:sp>
        <p:nvSpPr>
          <p:cNvPr id="11" name="CasellaDiTesto 10">
            <a:extLst>
              <a:ext uri="{FF2B5EF4-FFF2-40B4-BE49-F238E27FC236}">
                <a16:creationId xmlns:a16="http://schemas.microsoft.com/office/drawing/2014/main" id="{B190CD4C-D7B6-47B7-056E-D105B28F9991}"/>
              </a:ext>
            </a:extLst>
          </p:cNvPr>
          <p:cNvSpPr txBox="1"/>
          <p:nvPr/>
        </p:nvSpPr>
        <p:spPr>
          <a:xfrm>
            <a:off x="4094092" y="4815553"/>
            <a:ext cx="4003816" cy="1754326"/>
          </a:xfrm>
          <a:prstGeom prst="rect">
            <a:avLst/>
          </a:prstGeom>
          <a:solidFill>
            <a:srgbClr val="92D050"/>
          </a:solidFill>
        </p:spPr>
        <p:txBody>
          <a:bodyPr wrap="square">
            <a:spAutoFit/>
          </a:bodyPr>
          <a:lstStyle/>
          <a:p>
            <a:r>
              <a:rPr lang="it-IT" b="1" dirty="0">
                <a:solidFill>
                  <a:srgbClr val="FF0000"/>
                </a:solidFill>
              </a:rPr>
              <a:t>2^  DIRETTIVA MACCHINE</a:t>
            </a:r>
          </a:p>
          <a:p>
            <a:endParaRPr lang="it-IT" b="1" dirty="0"/>
          </a:p>
          <a:p>
            <a:r>
              <a:rPr lang="it-IT" b="1" dirty="0"/>
              <a:t>DIRETTIVA 2006/42/CEE</a:t>
            </a:r>
          </a:p>
          <a:p>
            <a:r>
              <a:rPr lang="it-IT" dirty="0"/>
              <a:t>In Europa dal 29 giugno 2006</a:t>
            </a:r>
          </a:p>
          <a:p>
            <a:r>
              <a:rPr lang="it-IT" dirty="0"/>
              <a:t>In Italia recepimento con </a:t>
            </a:r>
            <a:r>
              <a:rPr lang="it-IT" dirty="0" err="1"/>
              <a:t>D.Lgs.</a:t>
            </a:r>
            <a:r>
              <a:rPr lang="it-IT" dirty="0"/>
              <a:t> 17/2010</a:t>
            </a:r>
          </a:p>
          <a:p>
            <a:r>
              <a:rPr lang="it-IT" dirty="0"/>
              <a:t>In vigore dal 06 marzo 2010</a:t>
            </a:r>
          </a:p>
        </p:txBody>
      </p:sp>
      <p:sp>
        <p:nvSpPr>
          <p:cNvPr id="12" name="CasellaDiTesto 11">
            <a:extLst>
              <a:ext uri="{FF2B5EF4-FFF2-40B4-BE49-F238E27FC236}">
                <a16:creationId xmlns:a16="http://schemas.microsoft.com/office/drawing/2014/main" id="{09C63887-D75B-7F4E-0DA5-50D00FD89605}"/>
              </a:ext>
            </a:extLst>
          </p:cNvPr>
          <p:cNvSpPr txBox="1"/>
          <p:nvPr/>
        </p:nvSpPr>
        <p:spPr>
          <a:xfrm>
            <a:off x="8326091" y="3746734"/>
            <a:ext cx="3694681" cy="2585323"/>
          </a:xfrm>
          <a:prstGeom prst="rect">
            <a:avLst/>
          </a:prstGeom>
          <a:solidFill>
            <a:schemeClr val="accent2">
              <a:lumMod val="60000"/>
              <a:lumOff val="40000"/>
            </a:schemeClr>
          </a:solidFill>
        </p:spPr>
        <p:txBody>
          <a:bodyPr wrap="square">
            <a:spAutoFit/>
          </a:bodyPr>
          <a:lstStyle/>
          <a:p>
            <a:r>
              <a:rPr lang="it-IT" b="1" dirty="0"/>
              <a:t>NUOVO REGOLAMENTO MACCHINE</a:t>
            </a:r>
          </a:p>
          <a:p>
            <a:endParaRPr lang="it-IT" b="1" dirty="0"/>
          </a:p>
          <a:p>
            <a:r>
              <a:rPr lang="it-IT" b="1" dirty="0"/>
              <a:t>25/01/2023 Approvazione del PARLAMENTO EUROPEO </a:t>
            </a:r>
          </a:p>
          <a:p>
            <a:r>
              <a:rPr lang="it-IT" dirty="0"/>
              <a:t>In vigore dopo 20 gg dalla pubblicazione;</a:t>
            </a:r>
          </a:p>
          <a:p>
            <a:r>
              <a:rPr lang="it-IT" dirty="0"/>
              <a:t>Applicazione dopo 42 mesi dalla data di entrata in vigore (abrogazione della DIRETTIVA 2006/42/CE</a:t>
            </a:r>
          </a:p>
        </p:txBody>
      </p:sp>
      <p:sp>
        <p:nvSpPr>
          <p:cNvPr id="13" name="Freccia a destra 12">
            <a:extLst>
              <a:ext uri="{FF2B5EF4-FFF2-40B4-BE49-F238E27FC236}">
                <a16:creationId xmlns:a16="http://schemas.microsoft.com/office/drawing/2014/main" id="{305B697D-4332-9AC2-B42A-E9BAC07A143C}"/>
              </a:ext>
            </a:extLst>
          </p:cNvPr>
          <p:cNvSpPr/>
          <p:nvPr/>
        </p:nvSpPr>
        <p:spPr>
          <a:xfrm>
            <a:off x="7232073" y="4061028"/>
            <a:ext cx="865835" cy="1477328"/>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Freccia a destra 2">
            <a:extLst>
              <a:ext uri="{FF2B5EF4-FFF2-40B4-BE49-F238E27FC236}">
                <a16:creationId xmlns:a16="http://schemas.microsoft.com/office/drawing/2014/main" id="{9B053AA2-B941-41C3-DB7D-6F93767E2A1B}"/>
              </a:ext>
            </a:extLst>
          </p:cNvPr>
          <p:cNvSpPr/>
          <p:nvPr/>
        </p:nvSpPr>
        <p:spPr>
          <a:xfrm>
            <a:off x="363682" y="1943100"/>
            <a:ext cx="550718" cy="1039091"/>
          </a:xfrm>
          <a:prstGeom prst="right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it-IT"/>
          </a:p>
        </p:txBody>
      </p:sp>
      <p:sp>
        <p:nvSpPr>
          <p:cNvPr id="4" name="Freccia in giù 3">
            <a:extLst>
              <a:ext uri="{FF2B5EF4-FFF2-40B4-BE49-F238E27FC236}">
                <a16:creationId xmlns:a16="http://schemas.microsoft.com/office/drawing/2014/main" id="{3BC1D62F-6888-12BD-F981-9EEACF4E5CFC}"/>
              </a:ext>
            </a:extLst>
          </p:cNvPr>
          <p:cNvSpPr/>
          <p:nvPr/>
        </p:nvSpPr>
        <p:spPr>
          <a:xfrm>
            <a:off x="5870864" y="4239491"/>
            <a:ext cx="865835" cy="576062"/>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6504781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a:extLst>
              <a:ext uri="{FF2B5EF4-FFF2-40B4-BE49-F238E27FC236}">
                <a16:creationId xmlns:a16="http://schemas.microsoft.com/office/drawing/2014/main" id="{AFC5E1BA-2D97-BB91-8BF0-3D7914B97F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067" y="1469401"/>
            <a:ext cx="678497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asellaDiTesto 3">
            <a:extLst>
              <a:ext uri="{FF2B5EF4-FFF2-40B4-BE49-F238E27FC236}">
                <a16:creationId xmlns:a16="http://schemas.microsoft.com/office/drawing/2014/main" id="{DBCAEE6E-995D-39E7-64FC-5DF812EAF90D}"/>
              </a:ext>
            </a:extLst>
          </p:cNvPr>
          <p:cNvSpPr txBox="1"/>
          <p:nvPr/>
        </p:nvSpPr>
        <p:spPr>
          <a:xfrm>
            <a:off x="502532" y="4706176"/>
            <a:ext cx="6348047" cy="1477328"/>
          </a:xfrm>
          <a:prstGeom prst="rect">
            <a:avLst/>
          </a:prstGeom>
          <a:solidFill>
            <a:srgbClr val="92D050"/>
          </a:solidFill>
        </p:spPr>
        <p:txBody>
          <a:bodyPr wrap="square">
            <a:spAutoFit/>
          </a:bodyPr>
          <a:lstStyle/>
          <a:p>
            <a:r>
              <a:rPr lang="it-IT" dirty="0"/>
              <a:t>Le norme tecniche divengono “armonizzate” quando vengono adottate a livello europeo, su mandato della Commissione, dai Comitati Europei di Normalizzazione CEN o CENELEC, quest’ultimo per il settore elettrico; solitamente costituiscono l’adozione in campo europeo di Norme internazionali (ISO o IEC).</a:t>
            </a:r>
          </a:p>
        </p:txBody>
      </p:sp>
      <p:sp>
        <p:nvSpPr>
          <p:cNvPr id="5" name="CasellaDiTesto 4">
            <a:extLst>
              <a:ext uri="{FF2B5EF4-FFF2-40B4-BE49-F238E27FC236}">
                <a16:creationId xmlns:a16="http://schemas.microsoft.com/office/drawing/2014/main" id="{F773A372-837E-532E-E8AE-EB98C571EF78}"/>
              </a:ext>
            </a:extLst>
          </p:cNvPr>
          <p:cNvSpPr txBox="1"/>
          <p:nvPr/>
        </p:nvSpPr>
        <p:spPr>
          <a:xfrm>
            <a:off x="7487838" y="2364760"/>
            <a:ext cx="4529991" cy="1754326"/>
          </a:xfrm>
          <a:prstGeom prst="rect">
            <a:avLst/>
          </a:prstGeom>
          <a:noFill/>
        </p:spPr>
        <p:txBody>
          <a:bodyPr wrap="square" rtlCol="0">
            <a:spAutoFit/>
          </a:bodyPr>
          <a:lstStyle/>
          <a:p>
            <a:r>
              <a:rPr lang="it-IT" altLang="it-IT" sz="1800" b="1" dirty="0">
                <a:solidFill>
                  <a:srgbClr val="FF0000"/>
                </a:solidFill>
              </a:rPr>
              <a:t>Garantiscono pertanto a chi le osserva una presunzione di conformità ai requisiti essenziali di salute e sicurezza indicati dalle specifiche direttive CE (vedi sezione Marcatura CE).</a:t>
            </a:r>
          </a:p>
          <a:p>
            <a:endParaRPr lang="it-IT" dirty="0"/>
          </a:p>
        </p:txBody>
      </p:sp>
      <p:sp>
        <p:nvSpPr>
          <p:cNvPr id="6" name="Freccia in giù 5">
            <a:extLst>
              <a:ext uri="{FF2B5EF4-FFF2-40B4-BE49-F238E27FC236}">
                <a16:creationId xmlns:a16="http://schemas.microsoft.com/office/drawing/2014/main" id="{2EA6B166-5EA6-AB1A-AA92-D43E00CCEFB7}"/>
              </a:ext>
            </a:extLst>
          </p:cNvPr>
          <p:cNvSpPr/>
          <p:nvPr/>
        </p:nvSpPr>
        <p:spPr>
          <a:xfrm>
            <a:off x="8769813" y="1469401"/>
            <a:ext cx="2170444" cy="66319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CasellaDiTesto 1">
            <a:extLst>
              <a:ext uri="{FF2B5EF4-FFF2-40B4-BE49-F238E27FC236}">
                <a16:creationId xmlns:a16="http://schemas.microsoft.com/office/drawing/2014/main" id="{8E97BEB9-2FEC-45CF-B038-143F3B35C15B}"/>
              </a:ext>
            </a:extLst>
          </p:cNvPr>
          <p:cNvSpPr txBox="1"/>
          <p:nvPr/>
        </p:nvSpPr>
        <p:spPr>
          <a:xfrm>
            <a:off x="7450281" y="4290678"/>
            <a:ext cx="4239187" cy="2308324"/>
          </a:xfrm>
          <a:prstGeom prst="rect">
            <a:avLst/>
          </a:prstGeom>
          <a:solidFill>
            <a:schemeClr val="accent1">
              <a:lumMod val="40000"/>
              <a:lumOff val="60000"/>
            </a:schemeClr>
          </a:solidFill>
        </p:spPr>
        <p:txBody>
          <a:bodyPr wrap="square" rtlCol="0">
            <a:spAutoFit/>
          </a:bodyPr>
          <a:lstStyle/>
          <a:p>
            <a:r>
              <a:rPr lang="it-IT" b="1" i="0" dirty="0">
                <a:solidFill>
                  <a:srgbClr val="202124"/>
                </a:solidFill>
                <a:effectLst/>
                <a:latin typeface="arial" panose="020B0604020202020204" pitchFamily="34" charset="0"/>
              </a:rPr>
              <a:t>EN è la sigla che identifica le norme elaborate dal CEN (</a:t>
            </a:r>
            <a:r>
              <a:rPr lang="it-IT" b="1" i="0" dirty="0" err="1">
                <a:solidFill>
                  <a:srgbClr val="202124"/>
                </a:solidFill>
                <a:effectLst/>
                <a:latin typeface="arial" panose="020B0604020202020204" pitchFamily="34" charset="0"/>
              </a:rPr>
              <a:t>Comité</a:t>
            </a:r>
            <a:r>
              <a:rPr lang="it-IT" b="1" i="0" dirty="0">
                <a:solidFill>
                  <a:srgbClr val="202124"/>
                </a:solidFill>
                <a:effectLst/>
                <a:latin typeface="arial" panose="020B0604020202020204" pitchFamily="34" charset="0"/>
              </a:rPr>
              <a:t> Européen de </a:t>
            </a:r>
            <a:r>
              <a:rPr lang="it-IT" b="1" i="0" dirty="0" err="1">
                <a:solidFill>
                  <a:srgbClr val="202124"/>
                </a:solidFill>
                <a:effectLst/>
                <a:latin typeface="arial" panose="020B0604020202020204" pitchFamily="34" charset="0"/>
              </a:rPr>
              <a:t>Normalisation</a:t>
            </a:r>
            <a:r>
              <a:rPr lang="it-IT" b="1" i="0" dirty="0">
                <a:solidFill>
                  <a:srgbClr val="202124"/>
                </a:solidFill>
                <a:effectLst/>
                <a:latin typeface="arial" panose="020B0604020202020204" pitchFamily="34" charset="0"/>
              </a:rPr>
              <a:t>), Organismo di Normazione Europea</a:t>
            </a:r>
            <a:r>
              <a:rPr lang="it-IT" b="0" i="0" dirty="0">
                <a:solidFill>
                  <a:srgbClr val="202124"/>
                </a:solidFill>
                <a:effectLst/>
                <a:latin typeface="arial" panose="020B0604020202020204" pitchFamily="34" charset="0"/>
              </a:rPr>
              <a:t>. </a:t>
            </a:r>
          </a:p>
          <a:p>
            <a:r>
              <a:rPr lang="it-IT" b="0" i="0" dirty="0">
                <a:solidFill>
                  <a:srgbClr val="202124"/>
                </a:solidFill>
                <a:effectLst/>
                <a:latin typeface="arial" panose="020B0604020202020204" pitchFamily="34" charset="0"/>
              </a:rPr>
              <a:t>I Paesi membri CEN devono obbligatoriamente recepire le norme EN (nel caso dell'Italia esse diventano UNI EN)</a:t>
            </a:r>
            <a:endParaRPr lang="it-IT" dirty="0"/>
          </a:p>
        </p:txBody>
      </p:sp>
      <p:sp>
        <p:nvSpPr>
          <p:cNvPr id="3" name="CasellaDiTesto 2">
            <a:extLst>
              <a:ext uri="{FF2B5EF4-FFF2-40B4-BE49-F238E27FC236}">
                <a16:creationId xmlns:a16="http://schemas.microsoft.com/office/drawing/2014/main" id="{681B8B7B-603F-A1FB-03E1-92E74D51D7F9}"/>
              </a:ext>
            </a:extLst>
          </p:cNvPr>
          <p:cNvSpPr txBox="1"/>
          <p:nvPr/>
        </p:nvSpPr>
        <p:spPr>
          <a:xfrm>
            <a:off x="862445" y="311727"/>
            <a:ext cx="8925791" cy="646331"/>
          </a:xfrm>
          <a:prstGeom prst="rect">
            <a:avLst/>
          </a:prstGeom>
          <a:solidFill>
            <a:srgbClr val="FFFF00"/>
          </a:solidFill>
        </p:spPr>
        <p:txBody>
          <a:bodyPr wrap="square" rtlCol="0">
            <a:spAutoFit/>
          </a:bodyPr>
          <a:lstStyle/>
          <a:p>
            <a:pPr algn="l" fontAlgn="base">
              <a:buFont typeface="Arial" panose="020B0604020202020204" pitchFamily="34" charset="0"/>
              <a:buChar char="•"/>
            </a:pPr>
            <a:r>
              <a:rPr lang="it-IT" b="1" i="0">
                <a:solidFill>
                  <a:srgbClr val="666666"/>
                </a:solidFill>
                <a:effectLst/>
                <a:latin typeface="Lato" panose="020F0502020204030203" pitchFamily="34" charset="0"/>
              </a:rPr>
              <a:t>Norma armonizzata</a:t>
            </a:r>
            <a:r>
              <a:rPr lang="it-IT" b="0" i="0">
                <a:solidFill>
                  <a:srgbClr val="666666"/>
                </a:solidFill>
                <a:effectLst/>
                <a:latin typeface="Lato" panose="020F0502020204030203" pitchFamily="34" charset="0"/>
              </a:rPr>
              <a:t>: è una norma tecnica riconosciuta dall’Unione Europea che dà la </a:t>
            </a:r>
            <a:r>
              <a:rPr lang="it-IT" b="0" i="0" u="none" strike="noStrike">
                <a:solidFill>
                  <a:srgbClr val="CC3366"/>
                </a:solidFill>
                <a:effectLst/>
                <a:latin typeface="Lato" panose="020F0502020204030203" pitchFamily="34" charset="0"/>
                <a:hlinkClick r:id="rId3"/>
              </a:rPr>
              <a:t>presunzione di conformità</a:t>
            </a:r>
            <a:r>
              <a:rPr lang="it-IT" b="0" i="0">
                <a:solidFill>
                  <a:srgbClr val="666666"/>
                </a:solidFill>
                <a:effectLst/>
                <a:latin typeface="Lato" panose="020F0502020204030203" pitchFamily="34" charset="0"/>
              </a:rPr>
              <a:t> a quella determinata direttiva.</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BE25E346-84D5-5EE2-C054-53DC2AC6A158}"/>
              </a:ext>
            </a:extLst>
          </p:cNvPr>
          <p:cNvPicPr>
            <a:picLocks noChangeAspect="1"/>
          </p:cNvPicPr>
          <p:nvPr/>
        </p:nvPicPr>
        <p:blipFill>
          <a:blip r:embed="rId2"/>
          <a:stretch>
            <a:fillRect/>
          </a:stretch>
        </p:blipFill>
        <p:spPr>
          <a:xfrm>
            <a:off x="1597182" y="673239"/>
            <a:ext cx="7958800" cy="5446146"/>
          </a:xfrm>
          <a:prstGeom prst="rect">
            <a:avLst/>
          </a:prstGeom>
        </p:spPr>
      </p:pic>
    </p:spTree>
    <p:extLst>
      <p:ext uri="{BB962C8B-B14F-4D97-AF65-F5344CB8AC3E}">
        <p14:creationId xmlns:p14="http://schemas.microsoft.com/office/powerpoint/2010/main" val="41589621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119F5C93-D56B-0894-C1D8-2870E45706C0}"/>
              </a:ext>
            </a:extLst>
          </p:cNvPr>
          <p:cNvPicPr>
            <a:picLocks noChangeAspect="1"/>
          </p:cNvPicPr>
          <p:nvPr/>
        </p:nvPicPr>
        <p:blipFill>
          <a:blip r:embed="rId2"/>
          <a:stretch>
            <a:fillRect/>
          </a:stretch>
        </p:blipFill>
        <p:spPr>
          <a:xfrm>
            <a:off x="300366" y="2047521"/>
            <a:ext cx="5406593" cy="5116954"/>
          </a:xfrm>
          <a:prstGeom prst="rect">
            <a:avLst/>
          </a:prstGeom>
        </p:spPr>
      </p:pic>
      <p:pic>
        <p:nvPicPr>
          <p:cNvPr id="3" name="Immagine 2">
            <a:extLst>
              <a:ext uri="{FF2B5EF4-FFF2-40B4-BE49-F238E27FC236}">
                <a16:creationId xmlns:a16="http://schemas.microsoft.com/office/drawing/2014/main" id="{890B2EBD-128E-9497-D4F5-08A261B656C4}"/>
              </a:ext>
            </a:extLst>
          </p:cNvPr>
          <p:cNvPicPr>
            <a:picLocks noChangeAspect="1"/>
          </p:cNvPicPr>
          <p:nvPr/>
        </p:nvPicPr>
        <p:blipFill>
          <a:blip r:embed="rId3"/>
          <a:stretch>
            <a:fillRect/>
          </a:stretch>
        </p:blipFill>
        <p:spPr>
          <a:xfrm>
            <a:off x="5944316" y="542610"/>
            <a:ext cx="5856883" cy="6315390"/>
          </a:xfrm>
          <a:prstGeom prst="rect">
            <a:avLst/>
          </a:prstGeom>
        </p:spPr>
      </p:pic>
      <p:pic>
        <p:nvPicPr>
          <p:cNvPr id="4" name="Immagine 3">
            <a:extLst>
              <a:ext uri="{FF2B5EF4-FFF2-40B4-BE49-F238E27FC236}">
                <a16:creationId xmlns:a16="http://schemas.microsoft.com/office/drawing/2014/main" id="{64796923-4BF5-80F7-1873-83A6D603DA8F}"/>
              </a:ext>
            </a:extLst>
          </p:cNvPr>
          <p:cNvPicPr>
            <a:picLocks noChangeAspect="1"/>
          </p:cNvPicPr>
          <p:nvPr/>
        </p:nvPicPr>
        <p:blipFill>
          <a:blip r:embed="rId4"/>
          <a:stretch>
            <a:fillRect/>
          </a:stretch>
        </p:blipFill>
        <p:spPr>
          <a:xfrm>
            <a:off x="1710887" y="298909"/>
            <a:ext cx="1816765" cy="1457070"/>
          </a:xfrm>
          <a:prstGeom prst="rect">
            <a:avLst/>
          </a:prstGeom>
        </p:spPr>
      </p:pic>
    </p:spTree>
    <p:extLst>
      <p:ext uri="{BB962C8B-B14F-4D97-AF65-F5344CB8AC3E}">
        <p14:creationId xmlns:p14="http://schemas.microsoft.com/office/powerpoint/2010/main" val="34505811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64796923-4BF5-80F7-1873-83A6D603DA8F}"/>
              </a:ext>
            </a:extLst>
          </p:cNvPr>
          <p:cNvPicPr>
            <a:picLocks noChangeAspect="1"/>
          </p:cNvPicPr>
          <p:nvPr/>
        </p:nvPicPr>
        <p:blipFill>
          <a:blip r:embed="rId2"/>
          <a:stretch>
            <a:fillRect/>
          </a:stretch>
        </p:blipFill>
        <p:spPr>
          <a:xfrm>
            <a:off x="1710887" y="298909"/>
            <a:ext cx="1816765" cy="1457070"/>
          </a:xfrm>
          <a:prstGeom prst="rect">
            <a:avLst/>
          </a:prstGeom>
        </p:spPr>
      </p:pic>
      <p:pic>
        <p:nvPicPr>
          <p:cNvPr id="1026" name="Picture 2">
            <a:extLst>
              <a:ext uri="{FF2B5EF4-FFF2-40B4-BE49-F238E27FC236}">
                <a16:creationId xmlns:a16="http://schemas.microsoft.com/office/drawing/2014/main" id="{74E65BDE-8046-4A67-09FF-A7D8BA8343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0333" y="4066545"/>
            <a:ext cx="7985294" cy="2070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asellaDiTesto 4">
            <a:extLst>
              <a:ext uri="{FF2B5EF4-FFF2-40B4-BE49-F238E27FC236}">
                <a16:creationId xmlns:a16="http://schemas.microsoft.com/office/drawing/2014/main" id="{A338A162-17D4-9A39-B795-863D59840A6E}"/>
              </a:ext>
            </a:extLst>
          </p:cNvPr>
          <p:cNvSpPr txBox="1"/>
          <p:nvPr/>
        </p:nvSpPr>
        <p:spPr>
          <a:xfrm>
            <a:off x="4966854" y="685790"/>
            <a:ext cx="6213764" cy="3046988"/>
          </a:xfrm>
          <a:prstGeom prst="rect">
            <a:avLst/>
          </a:prstGeom>
          <a:noFill/>
        </p:spPr>
        <p:txBody>
          <a:bodyPr wrap="square" rtlCol="0">
            <a:spAutoFit/>
          </a:bodyPr>
          <a:lstStyle/>
          <a:p>
            <a:pPr algn="just"/>
            <a:r>
              <a:rPr lang="it-IT" sz="1800" b="1" i="1" dirty="0">
                <a:solidFill>
                  <a:srgbClr val="0000FF"/>
                </a:solidFill>
                <a:effectLst/>
                <a:latin typeface="Arial" panose="020B0604020202020204" pitchFamily="34" charset="0"/>
                <a:ea typeface="Times New Roman" panose="02020603050405020304" pitchFamily="18" charset="0"/>
              </a:rPr>
              <a:t>I</a:t>
            </a:r>
            <a:r>
              <a:rPr lang="it-IT" sz="2400" b="1" i="1" dirty="0">
                <a:solidFill>
                  <a:srgbClr val="0000FF"/>
                </a:solidFill>
                <a:effectLst/>
                <a:latin typeface="Arial" panose="020B0604020202020204" pitchFamily="34" charset="0"/>
                <a:ea typeface="Times New Roman" panose="02020603050405020304" pitchFamily="18" charset="0"/>
              </a:rPr>
              <a:t> contenuti delle Direttive vengono esplicitati dalle </a:t>
            </a:r>
            <a:r>
              <a:rPr lang="it-IT" sz="2400" b="1" i="1" u="sng" dirty="0">
                <a:solidFill>
                  <a:srgbClr val="0000FF"/>
                </a:solidFill>
                <a:effectLst/>
                <a:latin typeface="Arial" panose="020B0604020202020204" pitchFamily="34" charset="0"/>
                <a:ea typeface="Times New Roman" panose="02020603050405020304" pitchFamily="18" charset="0"/>
              </a:rPr>
              <a:t>Norme Armonizzate</a:t>
            </a:r>
            <a:r>
              <a:rPr lang="it-IT" sz="2400" b="1" i="1" dirty="0">
                <a:solidFill>
                  <a:srgbClr val="0000FF"/>
                </a:solidFill>
                <a:effectLst/>
                <a:latin typeface="Arial" panose="020B0604020202020204" pitchFamily="34" charset="0"/>
                <a:ea typeface="Times New Roman" panose="02020603050405020304" pitchFamily="18" charset="0"/>
              </a:rPr>
              <a:t>, tali riferimenti </a:t>
            </a:r>
            <a:r>
              <a:rPr lang="it-IT" sz="2400" b="1" i="1" u="sng" dirty="0">
                <a:solidFill>
                  <a:srgbClr val="0000FF"/>
                </a:solidFill>
                <a:effectLst/>
                <a:latin typeface="Arial" panose="020B0604020202020204" pitchFamily="34" charset="0"/>
                <a:ea typeface="Times New Roman" panose="02020603050405020304" pitchFamily="18" charset="0"/>
              </a:rPr>
              <a:t>non sono obbligatori</a:t>
            </a:r>
            <a:r>
              <a:rPr lang="it-IT" sz="2400" b="1" i="1" dirty="0">
                <a:solidFill>
                  <a:srgbClr val="0000FF"/>
                </a:solidFill>
                <a:effectLst/>
                <a:latin typeface="Arial" panose="020B0604020202020204" pitchFamily="34" charset="0"/>
                <a:ea typeface="Times New Roman" panose="02020603050405020304" pitchFamily="18" charset="0"/>
              </a:rPr>
              <a:t> ma  garantiscono al costruttore che le segue la</a:t>
            </a:r>
          </a:p>
          <a:p>
            <a:pPr algn="just"/>
            <a:r>
              <a:rPr lang="it-IT" sz="2400" b="1" i="1" dirty="0">
                <a:solidFill>
                  <a:srgbClr val="0000FF"/>
                </a:solidFill>
                <a:effectLst/>
                <a:latin typeface="Arial" panose="020B0604020202020204" pitchFamily="34" charset="0"/>
                <a:ea typeface="Times New Roman" panose="02020603050405020304" pitchFamily="18" charset="0"/>
              </a:rPr>
              <a:t> </a:t>
            </a:r>
          </a:p>
          <a:p>
            <a:pPr algn="just"/>
            <a:r>
              <a:rPr lang="it-IT" sz="2400" b="1" i="1" u="sng" dirty="0">
                <a:solidFill>
                  <a:srgbClr val="FF0000"/>
                </a:solidFill>
                <a:effectLst/>
                <a:latin typeface="Arial" panose="020B0604020202020204" pitchFamily="34" charset="0"/>
                <a:ea typeface="Times New Roman" panose="02020603050405020304" pitchFamily="18" charset="0"/>
              </a:rPr>
              <a:t>PRESUNZIONE DI CONFORMITA’                       </a:t>
            </a:r>
            <a:r>
              <a:rPr lang="it-IT" sz="2400" b="1" i="1" u="sng" dirty="0">
                <a:solidFill>
                  <a:srgbClr val="0000FF"/>
                </a:solidFill>
                <a:effectLst/>
                <a:latin typeface="Arial" panose="020B0604020202020204" pitchFamily="34" charset="0"/>
                <a:ea typeface="Times New Roman" panose="02020603050405020304" pitchFamily="18" charset="0"/>
              </a:rPr>
              <a:t>ai RES = </a:t>
            </a:r>
            <a:r>
              <a:rPr lang="it-IT" b="1" i="1" u="sng" dirty="0">
                <a:solidFill>
                  <a:srgbClr val="0000FF"/>
                </a:solidFill>
                <a:effectLst/>
                <a:latin typeface="Arial" panose="020B0604020202020204" pitchFamily="34" charset="0"/>
                <a:ea typeface="Times New Roman" panose="02020603050405020304" pitchFamily="18" charset="0"/>
              </a:rPr>
              <a:t>REQUISITI ESSENZIALI DI SICUREZZA</a:t>
            </a:r>
            <a:endParaRPr lang="it-IT" dirty="0">
              <a:effectLst/>
              <a:latin typeface="Times New Roman" panose="02020603050405020304" pitchFamily="18" charset="0"/>
              <a:ea typeface="Times New Roman" panose="02020603050405020304" pitchFamily="18" charset="0"/>
            </a:endParaRPr>
          </a:p>
        </p:txBody>
      </p:sp>
      <p:sp>
        <p:nvSpPr>
          <p:cNvPr id="6" name="Rettangolo 5">
            <a:extLst>
              <a:ext uri="{FF2B5EF4-FFF2-40B4-BE49-F238E27FC236}">
                <a16:creationId xmlns:a16="http://schemas.microsoft.com/office/drawing/2014/main" id="{68A120F8-ECCC-F02D-556A-0D410211DB50}"/>
              </a:ext>
            </a:extLst>
          </p:cNvPr>
          <p:cNvSpPr/>
          <p:nvPr/>
        </p:nvSpPr>
        <p:spPr>
          <a:xfrm>
            <a:off x="4572000" y="2597727"/>
            <a:ext cx="6930736" cy="1361209"/>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1576175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a:extLst>
              <a:ext uri="{FF2B5EF4-FFF2-40B4-BE49-F238E27FC236}">
                <a16:creationId xmlns:a16="http://schemas.microsoft.com/office/drawing/2014/main" id="{1B2F2BAC-75A6-597E-87A7-7E821F6E05D3}"/>
              </a:ext>
            </a:extLst>
          </p:cNvPr>
          <p:cNvSpPr txBox="1">
            <a:spLocks noChangeArrowheads="1"/>
          </p:cNvSpPr>
          <p:nvPr/>
        </p:nvSpPr>
        <p:spPr bwMode="auto">
          <a:xfrm>
            <a:off x="1738314" y="214314"/>
            <a:ext cx="8715375" cy="668337"/>
          </a:xfrm>
          <a:prstGeom prst="rect">
            <a:avLst/>
          </a:prstGeom>
          <a:solidFill>
            <a:srgbClr val="FFCC00"/>
          </a:solidFill>
          <a:ln w="9525">
            <a:solidFill>
              <a:srgbClr val="000000"/>
            </a:solidFill>
            <a:miter lim="800000"/>
            <a:headEnd/>
            <a:tailEnd/>
          </a:ln>
        </p:spPr>
        <p:txBody>
          <a:bodyPr/>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r>
              <a:rPr lang="it-IT" altLang="it-IT" sz="2800" b="1"/>
              <a:t>Direttiva di prodotto - </a:t>
            </a:r>
            <a:r>
              <a:rPr lang="it-IT" altLang="it-IT" sz="2800" b="1">
                <a:solidFill>
                  <a:srgbClr val="FF0000"/>
                </a:solidFill>
              </a:rPr>
              <a:t>DIRETTIVA MACCHINE</a:t>
            </a:r>
          </a:p>
          <a:p>
            <a:pPr algn="ctr" eaLnBrk="1" hangingPunct="1"/>
            <a:endParaRPr lang="it-IT" altLang="it-IT" sz="2000"/>
          </a:p>
          <a:p>
            <a:pPr eaLnBrk="1" hangingPunct="1"/>
            <a:endParaRPr lang="it-IT" altLang="it-IT"/>
          </a:p>
        </p:txBody>
      </p:sp>
      <p:sp>
        <p:nvSpPr>
          <p:cNvPr id="6" name="CasellaDiTesto 5">
            <a:extLst>
              <a:ext uri="{FF2B5EF4-FFF2-40B4-BE49-F238E27FC236}">
                <a16:creationId xmlns:a16="http://schemas.microsoft.com/office/drawing/2014/main" id="{29DB8563-E15F-829D-5AD2-A5CF7DB103BC}"/>
              </a:ext>
            </a:extLst>
          </p:cNvPr>
          <p:cNvSpPr txBox="1"/>
          <p:nvPr/>
        </p:nvSpPr>
        <p:spPr>
          <a:xfrm>
            <a:off x="7596198" y="2786058"/>
            <a:ext cx="2857520" cy="3724096"/>
          </a:xfrm>
          <a:prstGeom prst="rect">
            <a:avLst/>
          </a:prstGeom>
          <a:solidFill>
            <a:srgbClr val="92D050"/>
          </a:solidFill>
          <a:scene3d>
            <a:camera prst="orthographicFront"/>
            <a:lightRig rig="threePt" dir="t"/>
          </a:scene3d>
          <a:sp3d>
            <a:bevelT prst="slope"/>
          </a:sp3d>
        </p:spPr>
        <p:txBody>
          <a:bodyPr>
            <a:spAutoFit/>
          </a:bodyPr>
          <a:lstStyle/>
          <a:p>
            <a:pPr algn="ctr">
              <a:defRPr/>
            </a:pPr>
            <a:r>
              <a:rPr lang="it-IT" sz="2000" b="1" dirty="0">
                <a:latin typeface="Arial" pitchFamily="34" charset="0"/>
                <a:cs typeface="Arial" pitchFamily="34" charset="0"/>
              </a:rPr>
              <a:t>2^ </a:t>
            </a:r>
          </a:p>
          <a:p>
            <a:pPr algn="ctr">
              <a:defRPr/>
            </a:pPr>
            <a:r>
              <a:rPr lang="it-IT" sz="2000" b="1" dirty="0">
                <a:latin typeface="Arial" pitchFamily="34" charset="0"/>
                <a:cs typeface="Arial" pitchFamily="34" charset="0"/>
              </a:rPr>
              <a:t>DIRETTIVA MACCHINE</a:t>
            </a:r>
          </a:p>
          <a:p>
            <a:pPr algn="ctr">
              <a:defRPr/>
            </a:pPr>
            <a:endParaRPr lang="it-IT" sz="2000" b="1" dirty="0">
              <a:latin typeface="Arial" pitchFamily="34" charset="0"/>
              <a:cs typeface="Arial" pitchFamily="34" charset="0"/>
            </a:endParaRPr>
          </a:p>
          <a:p>
            <a:pPr algn="ctr">
              <a:defRPr/>
            </a:pPr>
            <a:r>
              <a:rPr lang="it-IT" sz="2000" b="1" dirty="0">
                <a:latin typeface="Arial" pitchFamily="34" charset="0"/>
                <a:cs typeface="Arial" pitchFamily="34" charset="0"/>
              </a:rPr>
              <a:t>2006/42/CE</a:t>
            </a:r>
          </a:p>
          <a:p>
            <a:pPr algn="ctr">
              <a:defRPr/>
            </a:pPr>
            <a:r>
              <a:rPr lang="it-IT" b="1" i="1" dirty="0">
                <a:latin typeface="Arial" pitchFamily="34" charset="0"/>
                <a:cs typeface="Arial" pitchFamily="34" charset="0"/>
              </a:rPr>
              <a:t>In Europa 29/12/2009</a:t>
            </a:r>
          </a:p>
          <a:p>
            <a:pPr algn="ctr">
              <a:defRPr/>
            </a:pPr>
            <a:endParaRPr lang="it-IT" b="1" i="1" dirty="0">
              <a:latin typeface="Arial" pitchFamily="34" charset="0"/>
              <a:cs typeface="Arial" pitchFamily="34" charset="0"/>
            </a:endParaRPr>
          </a:p>
          <a:p>
            <a:pPr algn="ctr">
              <a:defRPr/>
            </a:pPr>
            <a:r>
              <a:rPr lang="it-IT" sz="2000" b="1" dirty="0">
                <a:solidFill>
                  <a:srgbClr val="FF0000"/>
                </a:solidFill>
                <a:latin typeface="Arial" pitchFamily="34" charset="0"/>
                <a:cs typeface="Arial" pitchFamily="34" charset="0"/>
              </a:rPr>
              <a:t>Recepimento in Italia</a:t>
            </a:r>
          </a:p>
          <a:p>
            <a:pPr algn="ctr">
              <a:defRPr/>
            </a:pPr>
            <a:r>
              <a:rPr lang="it-IT" sz="2000" b="1" i="1" dirty="0" err="1">
                <a:solidFill>
                  <a:srgbClr val="FF0000"/>
                </a:solidFill>
                <a:latin typeface="Arial" pitchFamily="34" charset="0"/>
                <a:cs typeface="Arial" pitchFamily="34" charset="0"/>
              </a:rPr>
              <a:t>D.Lgs.</a:t>
            </a:r>
            <a:r>
              <a:rPr lang="it-IT" sz="2000" b="1" i="1" dirty="0">
                <a:solidFill>
                  <a:srgbClr val="FF0000"/>
                </a:solidFill>
                <a:latin typeface="Arial" pitchFamily="34" charset="0"/>
                <a:cs typeface="Arial" pitchFamily="34" charset="0"/>
              </a:rPr>
              <a:t> 17/2010</a:t>
            </a:r>
          </a:p>
          <a:p>
            <a:pPr algn="ctr">
              <a:defRPr/>
            </a:pPr>
            <a:r>
              <a:rPr lang="it-IT" sz="1600" b="1" i="1" dirty="0">
                <a:latin typeface="Arial" pitchFamily="34" charset="0"/>
                <a:cs typeface="Arial" pitchFamily="34" charset="0"/>
              </a:rPr>
              <a:t>( G.U. n.41 del 19/02/2010</a:t>
            </a:r>
          </a:p>
          <a:p>
            <a:pPr algn="ctr">
              <a:defRPr/>
            </a:pPr>
            <a:r>
              <a:rPr lang="it-IT" sz="2000" b="1" i="1" dirty="0">
                <a:solidFill>
                  <a:srgbClr val="FF0000"/>
                </a:solidFill>
                <a:latin typeface="Arial" pitchFamily="34" charset="0"/>
                <a:cs typeface="Arial" pitchFamily="34" charset="0"/>
              </a:rPr>
              <a:t>In vigore</a:t>
            </a:r>
            <a:endParaRPr lang="it-IT" sz="2000" i="1" dirty="0">
              <a:latin typeface="Arial" pitchFamily="34" charset="0"/>
              <a:cs typeface="Arial" pitchFamily="34" charset="0"/>
            </a:endParaRPr>
          </a:p>
          <a:p>
            <a:pPr algn="ctr">
              <a:defRPr/>
            </a:pPr>
            <a:r>
              <a:rPr lang="it-IT" sz="2000" i="1" dirty="0">
                <a:latin typeface="Arial" pitchFamily="34" charset="0"/>
                <a:cs typeface="Arial" pitchFamily="34" charset="0"/>
              </a:rPr>
              <a:t>06.03.2010</a:t>
            </a:r>
          </a:p>
        </p:txBody>
      </p:sp>
      <p:sp>
        <p:nvSpPr>
          <p:cNvPr id="8" name="CasellaDiTesto 7">
            <a:extLst>
              <a:ext uri="{FF2B5EF4-FFF2-40B4-BE49-F238E27FC236}">
                <a16:creationId xmlns:a16="http://schemas.microsoft.com/office/drawing/2014/main" id="{D9904C02-E20D-E10C-9D04-B8D130A5D9E3}"/>
              </a:ext>
            </a:extLst>
          </p:cNvPr>
          <p:cNvSpPr txBox="1"/>
          <p:nvPr/>
        </p:nvSpPr>
        <p:spPr>
          <a:xfrm>
            <a:off x="7810512" y="1357299"/>
            <a:ext cx="2428892" cy="1015663"/>
          </a:xfrm>
          <a:prstGeom prst="rect">
            <a:avLst/>
          </a:prstGeom>
          <a:solidFill>
            <a:srgbClr val="FFFF00"/>
          </a:solidFill>
          <a:ln w="28575">
            <a:solidFill>
              <a:schemeClr val="tx1"/>
            </a:solidFill>
          </a:ln>
          <a:scene3d>
            <a:camera prst="perspectiveContrastingRightFacing"/>
            <a:lightRig rig="threePt" dir="t"/>
          </a:scene3d>
        </p:spPr>
        <p:txBody>
          <a:bodyPr>
            <a:spAutoFit/>
          </a:bodyPr>
          <a:lstStyle/>
          <a:p>
            <a:pPr algn="ctr">
              <a:defRPr/>
            </a:pPr>
            <a:r>
              <a:rPr lang="it-IT" sz="2000" b="1" i="1" dirty="0"/>
              <a:t>Nuova</a:t>
            </a:r>
          </a:p>
          <a:p>
            <a:pPr algn="ctr">
              <a:defRPr/>
            </a:pPr>
            <a:r>
              <a:rPr lang="it-IT" sz="2000" b="1" i="1" dirty="0"/>
              <a:t>DIRETTIVA  MACCHINE</a:t>
            </a:r>
          </a:p>
        </p:txBody>
      </p:sp>
      <p:sp>
        <p:nvSpPr>
          <p:cNvPr id="11" name="Freccia in giù 10">
            <a:extLst>
              <a:ext uri="{FF2B5EF4-FFF2-40B4-BE49-F238E27FC236}">
                <a16:creationId xmlns:a16="http://schemas.microsoft.com/office/drawing/2014/main" id="{64C5222A-E99D-0302-281C-1EABE8B334D9}"/>
              </a:ext>
            </a:extLst>
          </p:cNvPr>
          <p:cNvSpPr/>
          <p:nvPr/>
        </p:nvSpPr>
        <p:spPr>
          <a:xfrm>
            <a:off x="9453563" y="2357439"/>
            <a:ext cx="785812" cy="3571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7" name="Freccia a sinistra 16">
            <a:extLst>
              <a:ext uri="{FF2B5EF4-FFF2-40B4-BE49-F238E27FC236}">
                <a16:creationId xmlns:a16="http://schemas.microsoft.com/office/drawing/2014/main" id="{BD0EC5E6-D990-1EE2-D184-1077272AC536}"/>
              </a:ext>
            </a:extLst>
          </p:cNvPr>
          <p:cNvSpPr/>
          <p:nvPr/>
        </p:nvSpPr>
        <p:spPr>
          <a:xfrm>
            <a:off x="6596074" y="3883458"/>
            <a:ext cx="1214438" cy="1000125"/>
          </a:xfrm>
          <a:prstGeom prst="leftArrow">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7417" name="CasellaDiTesto 9">
            <a:extLst>
              <a:ext uri="{FF2B5EF4-FFF2-40B4-BE49-F238E27FC236}">
                <a16:creationId xmlns:a16="http://schemas.microsoft.com/office/drawing/2014/main" id="{6AFA2D53-6EDE-7917-CFAE-72E7BEDE30D1}"/>
              </a:ext>
            </a:extLst>
          </p:cNvPr>
          <p:cNvSpPr txBox="1">
            <a:spLocks noChangeArrowheads="1"/>
          </p:cNvSpPr>
          <p:nvPr/>
        </p:nvSpPr>
        <p:spPr bwMode="auto">
          <a:xfrm>
            <a:off x="2024063" y="1071563"/>
            <a:ext cx="4572000" cy="427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r>
              <a:rPr lang="it-IT" altLang="it-IT" sz="1600" b="1" dirty="0"/>
              <a:t>DIRETTIVA 89/392/CEE</a:t>
            </a:r>
            <a:endParaRPr lang="it-IT" altLang="it-IT" sz="1600" dirty="0"/>
          </a:p>
          <a:p>
            <a:pPr eaLnBrk="1" hangingPunct="1"/>
            <a:r>
              <a:rPr lang="it-IT" altLang="it-IT" sz="1600" b="1" dirty="0"/>
              <a:t> </a:t>
            </a:r>
            <a:endParaRPr lang="it-IT" altLang="it-IT" sz="1600" dirty="0"/>
          </a:p>
          <a:p>
            <a:pPr eaLnBrk="1" hangingPunct="1"/>
            <a:r>
              <a:rPr lang="it-IT" altLang="it-IT" sz="1600" dirty="0"/>
              <a:t>In Europa dal 1° gennaio 1995</a:t>
            </a:r>
          </a:p>
          <a:p>
            <a:pPr eaLnBrk="1" hangingPunct="1"/>
            <a:r>
              <a:rPr lang="it-IT" altLang="it-IT" sz="1600" dirty="0"/>
              <a:t>In Italia recepimento con DPR 459/96</a:t>
            </a:r>
          </a:p>
          <a:p>
            <a:pPr eaLnBrk="1" hangingPunct="1"/>
            <a:r>
              <a:rPr lang="it-IT" altLang="it-IT" sz="1600" dirty="0"/>
              <a:t>In vigore dal 21 settembre 1996</a:t>
            </a:r>
          </a:p>
          <a:p>
            <a:pPr eaLnBrk="1" hangingPunct="1"/>
            <a:r>
              <a:rPr lang="it-IT" altLang="it-IT" sz="1600" dirty="0"/>
              <a:t> </a:t>
            </a:r>
          </a:p>
          <a:p>
            <a:pPr eaLnBrk="1" hangingPunct="1"/>
            <a:r>
              <a:rPr lang="it-IT" altLang="it-IT" sz="1600" b="1" dirty="0"/>
              <a:t>DIRETTIVA 98/37/CE</a:t>
            </a:r>
            <a:endParaRPr lang="it-IT" altLang="it-IT" sz="1600" dirty="0"/>
          </a:p>
          <a:p>
            <a:pPr eaLnBrk="1" hangingPunct="1"/>
            <a:r>
              <a:rPr lang="it-IT" altLang="it-IT" sz="1600" b="1" dirty="0"/>
              <a:t> </a:t>
            </a:r>
            <a:endParaRPr lang="it-IT" altLang="it-IT" sz="1600" dirty="0"/>
          </a:p>
          <a:p>
            <a:pPr eaLnBrk="1" hangingPunct="1"/>
            <a:r>
              <a:rPr lang="it-IT" altLang="it-IT" sz="1600" dirty="0"/>
              <a:t>Ripubblicazione della 98/392/CEE che abroga la 89/392/CEE</a:t>
            </a:r>
          </a:p>
          <a:p>
            <a:pPr eaLnBrk="1" hangingPunct="1"/>
            <a:r>
              <a:rPr lang="it-IT" altLang="it-IT" sz="1600" dirty="0"/>
              <a:t>Non ha apportato nessuna novità e modifica</a:t>
            </a:r>
          </a:p>
          <a:p>
            <a:pPr eaLnBrk="1" hangingPunct="1"/>
            <a:r>
              <a:rPr lang="it-IT" altLang="it-IT" sz="1600" b="1" dirty="0"/>
              <a:t> </a:t>
            </a:r>
            <a:endParaRPr lang="it-IT" altLang="it-IT" sz="1600" dirty="0"/>
          </a:p>
          <a:p>
            <a:pPr eaLnBrk="1" hangingPunct="1"/>
            <a:r>
              <a:rPr lang="it-IT" altLang="it-IT" sz="1600" b="1" dirty="0"/>
              <a:t>DIRETTIVA 2006/42/CEE</a:t>
            </a:r>
            <a:endParaRPr lang="it-IT" altLang="it-IT" sz="1600" dirty="0"/>
          </a:p>
          <a:p>
            <a:pPr eaLnBrk="1" hangingPunct="1"/>
            <a:r>
              <a:rPr lang="it-IT" altLang="it-IT" sz="1600" b="1" dirty="0"/>
              <a:t> </a:t>
            </a:r>
            <a:endParaRPr lang="it-IT" altLang="it-IT" sz="1600" dirty="0"/>
          </a:p>
          <a:p>
            <a:pPr eaLnBrk="1" hangingPunct="1"/>
            <a:r>
              <a:rPr lang="it-IT" altLang="it-IT" sz="1600" dirty="0"/>
              <a:t>In Europa dal 29 giugno 2006</a:t>
            </a:r>
          </a:p>
          <a:p>
            <a:pPr eaLnBrk="1" hangingPunct="1"/>
            <a:r>
              <a:rPr lang="it-IT" altLang="it-IT" sz="1600" dirty="0"/>
              <a:t>In Italia recepimento con </a:t>
            </a:r>
            <a:r>
              <a:rPr lang="it-IT" altLang="it-IT" sz="1600" dirty="0" err="1"/>
              <a:t>D.Lgs.</a:t>
            </a:r>
            <a:r>
              <a:rPr lang="it-IT" altLang="it-IT" sz="1600" dirty="0"/>
              <a:t> 17/2010</a:t>
            </a:r>
          </a:p>
          <a:p>
            <a:pPr eaLnBrk="1" hangingPunct="1"/>
            <a:r>
              <a:rPr lang="it-IT" altLang="it-IT" sz="1600" dirty="0"/>
              <a:t>In vigore dal 06 marzo 2010</a:t>
            </a:r>
          </a:p>
        </p:txBody>
      </p:sp>
      <p:sp>
        <p:nvSpPr>
          <p:cNvPr id="13" name="CasellaDiTesto 12">
            <a:extLst>
              <a:ext uri="{FF2B5EF4-FFF2-40B4-BE49-F238E27FC236}">
                <a16:creationId xmlns:a16="http://schemas.microsoft.com/office/drawing/2014/main" id="{FFA9487D-A1D1-C458-B922-B9807B5F3A48}"/>
              </a:ext>
            </a:extLst>
          </p:cNvPr>
          <p:cNvSpPr txBox="1"/>
          <p:nvPr/>
        </p:nvSpPr>
        <p:spPr>
          <a:xfrm>
            <a:off x="1693718" y="5496791"/>
            <a:ext cx="5759595" cy="1204227"/>
          </a:xfrm>
          <a:prstGeom prst="rect">
            <a:avLst/>
          </a:prstGeom>
          <a:solidFill>
            <a:schemeClr val="accent1">
              <a:lumMod val="40000"/>
              <a:lumOff val="60000"/>
            </a:schemeClr>
          </a:solidFill>
        </p:spPr>
        <p:txBody>
          <a:bodyPr wrap="square">
            <a:spAutoFit/>
          </a:bodyPr>
          <a:lstStyle/>
          <a:p>
            <a:pPr>
              <a:defRPr/>
            </a:pPr>
            <a:r>
              <a:rPr lang="it-IT" b="1" dirty="0">
                <a:solidFill>
                  <a:srgbClr val="FF0000"/>
                </a:solidFill>
              </a:rPr>
              <a:t>Le revisioni richieste dalla Commissione sono state necessarie a seguito della quantità di richieste di chiarimenti e per mancanza di risposte esaurienti</a:t>
            </a:r>
          </a:p>
          <a:p>
            <a:pPr>
              <a:defRPr/>
            </a:pPr>
            <a:endParaRPr lang="it-IT" dirty="0">
              <a:solidFill>
                <a:srgbClr val="FF0000"/>
              </a:solidFill>
            </a:endParaRPr>
          </a:p>
        </p:txBody>
      </p:sp>
      <p:sp>
        <p:nvSpPr>
          <p:cNvPr id="14" name="Freccia in giù 13">
            <a:extLst>
              <a:ext uri="{FF2B5EF4-FFF2-40B4-BE49-F238E27FC236}">
                <a16:creationId xmlns:a16="http://schemas.microsoft.com/office/drawing/2014/main" id="{D8BBD2AC-13EF-4702-BDCC-8841ACA25A4A}"/>
              </a:ext>
            </a:extLst>
          </p:cNvPr>
          <p:cNvSpPr/>
          <p:nvPr/>
        </p:nvSpPr>
        <p:spPr>
          <a:xfrm>
            <a:off x="6096000" y="5030499"/>
            <a:ext cx="857250" cy="4933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7CD87C3B-F966-7127-2889-95BF4803EA0C}"/>
              </a:ext>
            </a:extLst>
          </p:cNvPr>
          <p:cNvPicPr>
            <a:picLocks noChangeAspect="1"/>
          </p:cNvPicPr>
          <p:nvPr/>
        </p:nvPicPr>
        <p:blipFill>
          <a:blip r:embed="rId2"/>
          <a:stretch>
            <a:fillRect/>
          </a:stretch>
        </p:blipFill>
        <p:spPr>
          <a:xfrm>
            <a:off x="3809802" y="1714351"/>
            <a:ext cx="4572396" cy="3429297"/>
          </a:xfrm>
          <a:prstGeom prst="rect">
            <a:avLst/>
          </a:prstGeom>
        </p:spPr>
      </p:pic>
      <p:pic>
        <p:nvPicPr>
          <p:cNvPr id="3" name="Immagine 2">
            <a:extLst>
              <a:ext uri="{FF2B5EF4-FFF2-40B4-BE49-F238E27FC236}">
                <a16:creationId xmlns:a16="http://schemas.microsoft.com/office/drawing/2014/main" id="{B5E0E2CA-F9E4-5605-D69F-A141C15349A5}"/>
              </a:ext>
            </a:extLst>
          </p:cNvPr>
          <p:cNvPicPr>
            <a:picLocks noChangeAspect="1"/>
          </p:cNvPicPr>
          <p:nvPr/>
        </p:nvPicPr>
        <p:blipFill>
          <a:blip r:embed="rId2"/>
          <a:stretch>
            <a:fillRect/>
          </a:stretch>
        </p:blipFill>
        <p:spPr>
          <a:xfrm>
            <a:off x="1828800" y="188405"/>
            <a:ext cx="8892792" cy="6332975"/>
          </a:xfrm>
          <a:prstGeom prst="rect">
            <a:avLst/>
          </a:prstGeom>
        </p:spPr>
      </p:pic>
    </p:spTree>
    <p:extLst>
      <p:ext uri="{BB962C8B-B14F-4D97-AF65-F5344CB8AC3E}">
        <p14:creationId xmlns:p14="http://schemas.microsoft.com/office/powerpoint/2010/main" val="8173609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3B7B53F2-7E8D-5690-6C4C-B98B73293C88}"/>
              </a:ext>
            </a:extLst>
          </p:cNvPr>
          <p:cNvSpPr txBox="1"/>
          <p:nvPr/>
        </p:nvSpPr>
        <p:spPr>
          <a:xfrm>
            <a:off x="1848897" y="1436914"/>
            <a:ext cx="8691824" cy="4062651"/>
          </a:xfrm>
          <a:prstGeom prst="rect">
            <a:avLst/>
          </a:prstGeom>
          <a:solidFill>
            <a:schemeClr val="accent4">
              <a:lumMod val="40000"/>
              <a:lumOff val="60000"/>
            </a:schemeClr>
          </a:solidFill>
        </p:spPr>
        <p:txBody>
          <a:bodyPr wrap="square" rtlCol="0">
            <a:spAutoFit/>
          </a:bodyPr>
          <a:lstStyle/>
          <a:p>
            <a:endParaRPr lang="it-IT" dirty="0"/>
          </a:p>
          <a:p>
            <a:r>
              <a:rPr lang="it-IT" sz="2400" b="1" dirty="0"/>
              <a:t>DIRETTIVE DI NUOVO APPROCCIO </a:t>
            </a:r>
            <a:r>
              <a:rPr lang="it-IT" dirty="0"/>
              <a:t>si basano sui seguenti principi:</a:t>
            </a:r>
          </a:p>
          <a:p>
            <a:endParaRPr lang="it-IT" dirty="0"/>
          </a:p>
          <a:p>
            <a:pPr marL="285750" indent="-285750">
              <a:buFontTx/>
              <a:buChar char="-"/>
            </a:pPr>
            <a:r>
              <a:rPr lang="it-IT" dirty="0"/>
              <a:t>Soltanto i PRODOTTI CHE RISPONDONO AI REQUISITI ESENZIALI sono soggetti alla libera circolazione;</a:t>
            </a:r>
          </a:p>
          <a:p>
            <a:pPr marL="285750" indent="-285750">
              <a:buFontTx/>
              <a:buChar char="-"/>
            </a:pPr>
            <a:endParaRPr lang="it-IT" dirty="0"/>
          </a:p>
          <a:p>
            <a:pPr marL="285750" indent="-285750">
              <a:buFontTx/>
              <a:buChar char="-"/>
            </a:pPr>
            <a:r>
              <a:rPr lang="it-IT" dirty="0"/>
              <a:t>I PRODOTTI fabbricati  in accordo con le Norme Armonizzate godono della presunzione di conformità ai RES;</a:t>
            </a:r>
          </a:p>
          <a:p>
            <a:pPr marL="285750" indent="-285750">
              <a:buFontTx/>
              <a:buChar char="-"/>
            </a:pPr>
            <a:endParaRPr lang="it-IT" dirty="0"/>
          </a:p>
          <a:p>
            <a:pPr marL="285750" indent="-285750">
              <a:buFontTx/>
              <a:buChar char="-"/>
            </a:pPr>
            <a:r>
              <a:rPr lang="it-IT" dirty="0"/>
              <a:t>L’applicazione delle Norme Armonizzate o di altre Specificazioni Tecniche Europee rimane volontaria…. I produttori soni liberi di scegliere altre soluzioni tecniche che dimostrino la rispondenza ai RES </a:t>
            </a:r>
          </a:p>
          <a:p>
            <a:pPr marL="285750" indent="-285750">
              <a:buFontTx/>
              <a:buChar char="-"/>
            </a:pPr>
            <a:endParaRPr lang="it-IT" dirty="0"/>
          </a:p>
          <a:p>
            <a:endParaRPr lang="it-IT" dirty="0"/>
          </a:p>
        </p:txBody>
      </p:sp>
    </p:spTree>
    <p:extLst>
      <p:ext uri="{BB962C8B-B14F-4D97-AF65-F5344CB8AC3E}">
        <p14:creationId xmlns:p14="http://schemas.microsoft.com/office/powerpoint/2010/main" val="28475005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a:extLst>
              <a:ext uri="{FF2B5EF4-FFF2-40B4-BE49-F238E27FC236}">
                <a16:creationId xmlns:a16="http://schemas.microsoft.com/office/drawing/2014/main" id="{1D42F26E-9856-0D30-C1C2-FCFFC8679E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2950" y="642939"/>
            <a:ext cx="8166100" cy="557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a:extLst>
              <a:ext uri="{FF2B5EF4-FFF2-40B4-BE49-F238E27FC236}">
                <a16:creationId xmlns:a16="http://schemas.microsoft.com/office/drawing/2014/main" id="{451400E8-59CC-DC88-CF9F-BB1F3C8684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1850" y="642939"/>
            <a:ext cx="7988300" cy="557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a:extLst>
              <a:ext uri="{FF2B5EF4-FFF2-40B4-BE49-F238E27FC236}">
                <a16:creationId xmlns:a16="http://schemas.microsoft.com/office/drawing/2014/main" id="{E9CFEE96-DB78-7142-4667-E0E9499689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7050" y="857251"/>
            <a:ext cx="8478838" cy="507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magine 15">
            <a:extLst>
              <a:ext uri="{FF2B5EF4-FFF2-40B4-BE49-F238E27FC236}">
                <a16:creationId xmlns:a16="http://schemas.microsoft.com/office/drawing/2014/main" id="{B0185117-ABC6-DD0C-47EF-F99E605CAD9A}"/>
              </a:ext>
            </a:extLst>
          </p:cNvPr>
          <p:cNvPicPr>
            <a:picLocks noChangeAspect="1"/>
          </p:cNvPicPr>
          <p:nvPr/>
        </p:nvPicPr>
        <p:blipFill>
          <a:blip r:embed="rId2"/>
          <a:stretch>
            <a:fillRect/>
          </a:stretch>
        </p:blipFill>
        <p:spPr>
          <a:xfrm>
            <a:off x="534343" y="559672"/>
            <a:ext cx="4948937" cy="1039874"/>
          </a:xfrm>
          <a:prstGeom prst="rect">
            <a:avLst/>
          </a:prstGeom>
        </p:spPr>
      </p:pic>
      <p:pic>
        <p:nvPicPr>
          <p:cNvPr id="17" name="Immagine 16">
            <a:extLst>
              <a:ext uri="{FF2B5EF4-FFF2-40B4-BE49-F238E27FC236}">
                <a16:creationId xmlns:a16="http://schemas.microsoft.com/office/drawing/2014/main" id="{BA8B019E-5287-B65D-0332-C7C1F6314CD2}"/>
              </a:ext>
            </a:extLst>
          </p:cNvPr>
          <p:cNvPicPr>
            <a:picLocks noChangeAspect="1"/>
          </p:cNvPicPr>
          <p:nvPr/>
        </p:nvPicPr>
        <p:blipFill>
          <a:blip r:embed="rId3"/>
          <a:stretch>
            <a:fillRect/>
          </a:stretch>
        </p:blipFill>
        <p:spPr>
          <a:xfrm>
            <a:off x="6049098" y="216899"/>
            <a:ext cx="1674374" cy="1255861"/>
          </a:xfrm>
          <a:prstGeom prst="rect">
            <a:avLst/>
          </a:prstGeom>
        </p:spPr>
      </p:pic>
      <p:pic>
        <p:nvPicPr>
          <p:cNvPr id="6" name="Gruppo 19">
            <a:extLst>
              <a:ext uri="{FF2B5EF4-FFF2-40B4-BE49-F238E27FC236}">
                <a16:creationId xmlns:a16="http://schemas.microsoft.com/office/drawing/2014/main" id="{1A861208-70BC-3A08-B5E8-56F5C078EA77}"/>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437677">
            <a:off x="8259654" y="2081419"/>
            <a:ext cx="3187814" cy="2669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asellaDiTesto 6">
            <a:extLst>
              <a:ext uri="{FF2B5EF4-FFF2-40B4-BE49-F238E27FC236}">
                <a16:creationId xmlns:a16="http://schemas.microsoft.com/office/drawing/2014/main" id="{F6379722-9E3D-6BBD-F378-9054406FE6E3}"/>
              </a:ext>
            </a:extLst>
          </p:cNvPr>
          <p:cNvSpPr txBox="1"/>
          <p:nvPr/>
        </p:nvSpPr>
        <p:spPr>
          <a:xfrm>
            <a:off x="323059" y="1881572"/>
            <a:ext cx="8405714" cy="3416320"/>
          </a:xfrm>
          <a:prstGeom prst="rect">
            <a:avLst/>
          </a:prstGeom>
          <a:noFill/>
        </p:spPr>
        <p:txBody>
          <a:bodyPr wrap="square" rtlCol="0">
            <a:spAutoFit/>
          </a:bodyPr>
          <a:lstStyle/>
          <a:p>
            <a:pPr algn="l"/>
            <a:r>
              <a:rPr lang="it-IT" sz="1800" b="1" i="0" u="none" strike="noStrike" baseline="0" dirty="0">
                <a:latin typeface="Times New Roman" panose="02020603050405020304" pitchFamily="18" charset="0"/>
              </a:rPr>
              <a:t>Titolo III</a:t>
            </a:r>
          </a:p>
          <a:p>
            <a:pPr algn="l"/>
            <a:r>
              <a:rPr lang="it-IT" sz="1800" b="1" i="0" u="none" strike="noStrike" baseline="0" dirty="0">
                <a:latin typeface="Times New Roman" panose="02020603050405020304" pitchFamily="18" charset="0"/>
              </a:rPr>
              <a:t>USO DELLE ATTREZZATURE DI LAVORO</a:t>
            </a:r>
          </a:p>
          <a:p>
            <a:pPr algn="l"/>
            <a:r>
              <a:rPr lang="it-IT" sz="1800" b="0" i="0" u="none" strike="noStrike" baseline="0" dirty="0">
                <a:latin typeface="Times New Roman" panose="02020603050405020304" pitchFamily="18" charset="0"/>
              </a:rPr>
              <a:t>Art. 70.</a:t>
            </a:r>
          </a:p>
          <a:p>
            <a:pPr algn="l"/>
            <a:r>
              <a:rPr lang="it-IT" sz="1800" b="0" i="0" u="none" strike="noStrike" baseline="0" dirty="0">
                <a:latin typeface="Times New Roman" panose="02020603050405020304" pitchFamily="18" charset="0"/>
              </a:rPr>
              <a:t>Requisiti di sicurezza</a:t>
            </a:r>
          </a:p>
          <a:p>
            <a:pPr algn="l"/>
            <a:r>
              <a:rPr lang="it-IT" sz="1800" b="0" i="0" u="none" strike="noStrike" baseline="0" dirty="0">
                <a:latin typeface="Times New Roman" panose="02020603050405020304" pitchFamily="18" charset="0"/>
              </a:rPr>
              <a:t>1. Salvo quanto previsto al comma 2, le attrezzature di lavoro messe a disposizione dei lavoratori </a:t>
            </a:r>
            <a:r>
              <a:rPr lang="it-IT" sz="1800" b="0" i="0" u="none" strike="noStrike" baseline="0" dirty="0">
                <a:solidFill>
                  <a:srgbClr val="FF0000"/>
                </a:solidFill>
                <a:latin typeface="Times New Roman" panose="02020603050405020304" pitchFamily="18" charset="0"/>
              </a:rPr>
              <a:t>devono essere conformi alle specifiche disposizioni legislative e regolamentari di recepimento delle direttive comunitarie di prodotto.</a:t>
            </a:r>
          </a:p>
          <a:p>
            <a:pPr algn="l"/>
            <a:r>
              <a:rPr lang="it-IT" sz="1800" b="0" i="0" u="none" strike="noStrike" baseline="0" dirty="0">
                <a:latin typeface="Times New Roman" panose="02020603050405020304" pitchFamily="18" charset="0"/>
              </a:rPr>
              <a:t>2. Le attrezzature di lavoro </a:t>
            </a:r>
            <a:r>
              <a:rPr lang="it-IT" sz="1800" b="0" i="0" u="none" strike="noStrike" baseline="0" dirty="0">
                <a:solidFill>
                  <a:srgbClr val="FF0000"/>
                </a:solidFill>
                <a:latin typeface="Times New Roman" panose="02020603050405020304" pitchFamily="18" charset="0"/>
              </a:rPr>
              <a:t>costruite in assenza di disposizioni </a:t>
            </a:r>
            <a:r>
              <a:rPr lang="it-IT" sz="1800" b="0" i="0" u="none" strike="noStrike" baseline="0" dirty="0">
                <a:latin typeface="Times New Roman" panose="02020603050405020304" pitchFamily="18" charset="0"/>
              </a:rPr>
              <a:t>legislative e regolamentari di cui al comma 1,</a:t>
            </a:r>
            <a:r>
              <a:rPr lang="it-IT" dirty="0">
                <a:latin typeface="Times New Roman" panose="02020603050405020304" pitchFamily="18" charset="0"/>
              </a:rPr>
              <a:t> </a:t>
            </a:r>
            <a:r>
              <a:rPr lang="it-IT" sz="1800" b="0" i="0" u="none" strike="noStrike" baseline="0" dirty="0">
                <a:latin typeface="Times New Roman" panose="02020603050405020304" pitchFamily="18" charset="0"/>
              </a:rPr>
              <a:t>e </a:t>
            </a:r>
            <a:r>
              <a:rPr lang="it-IT" sz="1800" b="0" i="0" u="none" strike="noStrike" baseline="0" dirty="0">
                <a:solidFill>
                  <a:srgbClr val="FF0000"/>
                </a:solidFill>
                <a:latin typeface="Times New Roman" panose="02020603050405020304" pitchFamily="18" charset="0"/>
              </a:rPr>
              <a:t>quelle messe a disposizione dei lavoratori antecedentemente all’emanazione di norme legislative e regolamentari di recepimento delle direttive </a:t>
            </a:r>
            <a:r>
              <a:rPr lang="it-IT" sz="1800" b="0" i="0" u="none" strike="noStrike" baseline="0" dirty="0">
                <a:latin typeface="Times New Roman" panose="02020603050405020304" pitchFamily="18" charset="0"/>
              </a:rPr>
              <a:t>comunitarie di prodotto, devono essere conformi ai requisiti generali di sicurezza di cui all’allegato V.</a:t>
            </a:r>
            <a:endParaRPr lang="it-IT" dirty="0"/>
          </a:p>
        </p:txBody>
      </p:sp>
      <p:pic>
        <p:nvPicPr>
          <p:cNvPr id="8" name="Immagine 7">
            <a:extLst>
              <a:ext uri="{FF2B5EF4-FFF2-40B4-BE49-F238E27FC236}">
                <a16:creationId xmlns:a16="http://schemas.microsoft.com/office/drawing/2014/main" id="{41B13894-EA7B-CCE1-C83E-183518DFFAB2}"/>
              </a:ext>
            </a:extLst>
          </p:cNvPr>
          <p:cNvPicPr>
            <a:picLocks noChangeAspect="1"/>
          </p:cNvPicPr>
          <p:nvPr/>
        </p:nvPicPr>
        <p:blipFill>
          <a:blip r:embed="rId5"/>
          <a:stretch>
            <a:fillRect/>
          </a:stretch>
        </p:blipFill>
        <p:spPr>
          <a:xfrm>
            <a:off x="6626006" y="1505396"/>
            <a:ext cx="2194931" cy="1177738"/>
          </a:xfrm>
          <a:prstGeom prst="rect">
            <a:avLst/>
          </a:prstGeom>
        </p:spPr>
      </p:pic>
      <p:sp>
        <p:nvSpPr>
          <p:cNvPr id="9" name="CasellaDiTesto 8">
            <a:extLst>
              <a:ext uri="{FF2B5EF4-FFF2-40B4-BE49-F238E27FC236}">
                <a16:creationId xmlns:a16="http://schemas.microsoft.com/office/drawing/2014/main" id="{4D501A69-374C-A9F9-B255-3C3E97EF59AF}"/>
              </a:ext>
            </a:extLst>
          </p:cNvPr>
          <p:cNvSpPr txBox="1"/>
          <p:nvPr/>
        </p:nvSpPr>
        <p:spPr>
          <a:xfrm>
            <a:off x="5642155" y="5029200"/>
            <a:ext cx="2668158" cy="646331"/>
          </a:xfrm>
          <a:prstGeom prst="rect">
            <a:avLst/>
          </a:prstGeom>
          <a:solidFill>
            <a:srgbClr val="92D050"/>
          </a:solidFill>
        </p:spPr>
        <p:txBody>
          <a:bodyPr wrap="square" rtlCol="0">
            <a:spAutoFit/>
          </a:bodyPr>
          <a:lstStyle/>
          <a:p>
            <a:pPr algn="ctr"/>
            <a:r>
              <a:rPr lang="it-IT" b="1" dirty="0"/>
              <a:t>MACCHINE </a:t>
            </a:r>
          </a:p>
          <a:p>
            <a:r>
              <a:rPr lang="it-IT" b="1" dirty="0"/>
              <a:t>NUOVE               VECCHIE</a:t>
            </a:r>
          </a:p>
        </p:txBody>
      </p:sp>
      <p:cxnSp>
        <p:nvCxnSpPr>
          <p:cNvPr id="11" name="Connettore 2 10">
            <a:extLst>
              <a:ext uri="{FF2B5EF4-FFF2-40B4-BE49-F238E27FC236}">
                <a16:creationId xmlns:a16="http://schemas.microsoft.com/office/drawing/2014/main" id="{0B0736BF-4D10-76D4-D05E-4FC5FBD717E9}"/>
              </a:ext>
            </a:extLst>
          </p:cNvPr>
          <p:cNvCxnSpPr/>
          <p:nvPr/>
        </p:nvCxnSpPr>
        <p:spPr>
          <a:xfrm flipH="1">
            <a:off x="5088081" y="5627192"/>
            <a:ext cx="1007919" cy="532062"/>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CasellaDiTesto 12">
            <a:extLst>
              <a:ext uri="{FF2B5EF4-FFF2-40B4-BE49-F238E27FC236}">
                <a16:creationId xmlns:a16="http://schemas.microsoft.com/office/drawing/2014/main" id="{DDB929EB-D57E-7D3E-8A33-17E0E2A2B8A7}"/>
              </a:ext>
            </a:extLst>
          </p:cNvPr>
          <p:cNvSpPr txBox="1"/>
          <p:nvPr/>
        </p:nvSpPr>
        <p:spPr>
          <a:xfrm>
            <a:off x="758537" y="5579918"/>
            <a:ext cx="4135582" cy="954107"/>
          </a:xfrm>
          <a:prstGeom prst="rect">
            <a:avLst/>
          </a:prstGeom>
          <a:solidFill>
            <a:schemeClr val="accent4">
              <a:lumMod val="40000"/>
              <a:lumOff val="60000"/>
            </a:schemeClr>
          </a:solidFill>
        </p:spPr>
        <p:txBody>
          <a:bodyPr wrap="square" rtlCol="0">
            <a:spAutoFit/>
          </a:bodyPr>
          <a:lstStyle/>
          <a:p>
            <a:r>
              <a:rPr lang="it-IT" sz="2800" dirty="0" err="1"/>
              <a:t>D.Lgs.</a:t>
            </a:r>
            <a:r>
              <a:rPr lang="it-IT" sz="2800" dirty="0"/>
              <a:t> 17/2010</a:t>
            </a:r>
          </a:p>
          <a:p>
            <a:r>
              <a:rPr lang="it-IT" sz="2800" dirty="0"/>
              <a:t>«DIRETTIVA MACCHINE»</a:t>
            </a:r>
          </a:p>
        </p:txBody>
      </p:sp>
      <p:sp>
        <p:nvSpPr>
          <p:cNvPr id="19" name="CasellaDiTesto 18">
            <a:extLst>
              <a:ext uri="{FF2B5EF4-FFF2-40B4-BE49-F238E27FC236}">
                <a16:creationId xmlns:a16="http://schemas.microsoft.com/office/drawing/2014/main" id="{FD7C6A99-245C-F1A3-0BEC-ED19B33B1362}"/>
              </a:ext>
            </a:extLst>
          </p:cNvPr>
          <p:cNvSpPr txBox="1"/>
          <p:nvPr/>
        </p:nvSpPr>
        <p:spPr>
          <a:xfrm>
            <a:off x="8728773" y="5619356"/>
            <a:ext cx="3121999" cy="957619"/>
          </a:xfrm>
          <a:prstGeom prst="rect">
            <a:avLst/>
          </a:prstGeom>
          <a:solidFill>
            <a:schemeClr val="tx2">
              <a:lumMod val="20000"/>
              <a:lumOff val="80000"/>
            </a:schemeClr>
          </a:solidFill>
        </p:spPr>
        <p:txBody>
          <a:bodyPr wrap="square" rtlCol="0">
            <a:spAutoFit/>
          </a:bodyPr>
          <a:lstStyle/>
          <a:p>
            <a:pPr algn="ctr"/>
            <a:r>
              <a:rPr lang="it-IT" sz="2800" dirty="0" err="1"/>
              <a:t>D.Lgs.</a:t>
            </a:r>
            <a:r>
              <a:rPr lang="it-IT" sz="2800" dirty="0"/>
              <a:t> 81/08</a:t>
            </a:r>
          </a:p>
          <a:p>
            <a:pPr algn="ctr"/>
            <a:r>
              <a:rPr lang="it-IT" sz="2800" dirty="0"/>
              <a:t>ALLEGATO  V </a:t>
            </a:r>
          </a:p>
        </p:txBody>
      </p:sp>
      <p:cxnSp>
        <p:nvCxnSpPr>
          <p:cNvPr id="21" name="Connettore 2 20">
            <a:extLst>
              <a:ext uri="{FF2B5EF4-FFF2-40B4-BE49-F238E27FC236}">
                <a16:creationId xmlns:a16="http://schemas.microsoft.com/office/drawing/2014/main" id="{D2B0128A-BFF0-8742-CA0B-E486DE75BADC}"/>
              </a:ext>
            </a:extLst>
          </p:cNvPr>
          <p:cNvCxnSpPr>
            <a:cxnSpLocks/>
          </p:cNvCxnSpPr>
          <p:nvPr/>
        </p:nvCxnSpPr>
        <p:spPr>
          <a:xfrm>
            <a:off x="7652327" y="5706704"/>
            <a:ext cx="951346" cy="62079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Freccia in giù 25">
            <a:extLst>
              <a:ext uri="{FF2B5EF4-FFF2-40B4-BE49-F238E27FC236}">
                <a16:creationId xmlns:a16="http://schemas.microsoft.com/office/drawing/2014/main" id="{8E25BF6D-A5AA-B5A0-AD27-ACE7330587E0}"/>
              </a:ext>
            </a:extLst>
          </p:cNvPr>
          <p:cNvSpPr/>
          <p:nvPr/>
        </p:nvSpPr>
        <p:spPr>
          <a:xfrm>
            <a:off x="10559686" y="4205626"/>
            <a:ext cx="1309255" cy="1146739"/>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7772762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4">
            <a:extLst>
              <a:ext uri="{FF2B5EF4-FFF2-40B4-BE49-F238E27FC236}">
                <a16:creationId xmlns:a16="http://schemas.microsoft.com/office/drawing/2014/main" id="{95625096-0501-B4D5-30D1-9B897DA8A5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0" y="928689"/>
            <a:ext cx="8510588" cy="557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2">
            <a:extLst>
              <a:ext uri="{FF2B5EF4-FFF2-40B4-BE49-F238E27FC236}">
                <a16:creationId xmlns:a16="http://schemas.microsoft.com/office/drawing/2014/main" id="{B5083FC6-FBF6-B461-F446-5BFC7CB12B81}"/>
              </a:ext>
            </a:extLst>
          </p:cNvPr>
          <p:cNvSpPr>
            <a:spLocks noChangeArrowheads="1"/>
          </p:cNvSpPr>
          <p:nvPr/>
        </p:nvSpPr>
        <p:spPr bwMode="auto">
          <a:xfrm>
            <a:off x="709747" y="1506829"/>
            <a:ext cx="9223962" cy="2554545"/>
          </a:xfrm>
          <a:prstGeom prst="rect">
            <a:avLst/>
          </a:prstGeom>
          <a:solidFill>
            <a:schemeClr val="tx2">
              <a:lumMod val="40000"/>
              <a:lumOff val="60000"/>
            </a:schemeClr>
          </a:solidFill>
          <a:ln>
            <a:noFill/>
          </a:ln>
        </p:spPr>
        <p:txBody>
          <a:bodyPr wrap="square">
            <a:spAutoFit/>
          </a:bodyPr>
          <a:lstStyle>
            <a:lvl1pPr>
              <a:defRPr sz="1000">
                <a:solidFill>
                  <a:schemeClr val="tx1"/>
                </a:solidFill>
                <a:latin typeface="Tahoma" panose="020B0604030504040204" pitchFamily="34" charset="0"/>
              </a:defRPr>
            </a:lvl1pPr>
            <a:lvl2pPr marL="742950" indent="-285750">
              <a:defRPr sz="1000">
                <a:solidFill>
                  <a:schemeClr val="tx1"/>
                </a:solidFill>
                <a:latin typeface="Tahoma" panose="020B0604030504040204" pitchFamily="34" charset="0"/>
              </a:defRPr>
            </a:lvl2pPr>
            <a:lvl3pPr marL="1143000" indent="-228600">
              <a:defRPr sz="1000">
                <a:solidFill>
                  <a:schemeClr val="tx1"/>
                </a:solidFill>
                <a:latin typeface="Tahoma" panose="020B0604030504040204" pitchFamily="34" charset="0"/>
              </a:defRPr>
            </a:lvl3pPr>
            <a:lvl4pPr marL="1600200" indent="-228600">
              <a:defRPr sz="1000">
                <a:solidFill>
                  <a:schemeClr val="tx1"/>
                </a:solidFill>
                <a:latin typeface="Tahoma" panose="020B0604030504040204" pitchFamily="34" charset="0"/>
              </a:defRPr>
            </a:lvl4pPr>
            <a:lvl5pPr marL="2057400" indent="-22860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endParaRPr lang="it-IT" altLang="it-IT" sz="2000" b="1" i="1" dirty="0"/>
          </a:p>
          <a:p>
            <a:pPr eaLnBrk="1" hangingPunct="1"/>
            <a:endParaRPr lang="it-IT" altLang="it-IT" sz="2000" b="1" i="1" dirty="0"/>
          </a:p>
          <a:p>
            <a:pPr eaLnBrk="1" hangingPunct="1"/>
            <a:r>
              <a:rPr lang="it-IT" altLang="it-IT" sz="2000" dirty="0"/>
              <a:t>La direttiva </a:t>
            </a:r>
            <a:r>
              <a:rPr lang="it-IT" altLang="it-IT" sz="2000" b="1" dirty="0"/>
              <a:t>2006/42/CE</a:t>
            </a:r>
          </a:p>
          <a:p>
            <a:pPr eaLnBrk="1" hangingPunct="1"/>
            <a:r>
              <a:rPr lang="it-IT" altLang="it-IT" sz="2000" b="1" dirty="0">
                <a:solidFill>
                  <a:srgbClr val="FF0000"/>
                </a:solidFill>
              </a:rPr>
              <a:t>- </a:t>
            </a:r>
            <a:r>
              <a:rPr lang="it-IT" altLang="it-IT" sz="2000" dirty="0">
                <a:solidFill>
                  <a:srgbClr val="FF0000"/>
                </a:solidFill>
              </a:rPr>
              <a:t>non è una direttiva completamente nuova</a:t>
            </a:r>
            <a:r>
              <a:rPr lang="it-IT" altLang="it-IT" sz="2000" dirty="0"/>
              <a:t>, </a:t>
            </a:r>
          </a:p>
          <a:p>
            <a:pPr eaLnBrk="1" hangingPunct="1"/>
            <a:r>
              <a:rPr lang="it-IT" altLang="it-IT" sz="2000" dirty="0"/>
              <a:t>si basa sulla direttiva 98/37/CE (rimasta in vigore fino al 29 dicembre 2009)</a:t>
            </a:r>
          </a:p>
          <a:p>
            <a:pPr eaLnBrk="1" hangingPunct="1"/>
            <a:endParaRPr lang="it-IT" altLang="it-IT" sz="2000" dirty="0"/>
          </a:p>
          <a:p>
            <a:pPr eaLnBrk="1" hangingPunct="1"/>
            <a:r>
              <a:rPr lang="it-IT" altLang="it-IT" sz="2000" b="1" dirty="0"/>
              <a:t>- </a:t>
            </a:r>
            <a:r>
              <a:rPr lang="it-IT" altLang="it-IT" sz="2000" dirty="0"/>
              <a:t> viene definita come </a:t>
            </a:r>
            <a:r>
              <a:rPr lang="it-IT" altLang="it-IT" sz="2000" dirty="0">
                <a:solidFill>
                  <a:srgbClr val="FF0000"/>
                </a:solidFill>
              </a:rPr>
              <a:t>RIFUSIONE </a:t>
            </a:r>
            <a:r>
              <a:rPr lang="it-IT" altLang="it-IT" sz="2000" dirty="0"/>
              <a:t>della direttiva macchine, in quanto le modifiche </a:t>
            </a:r>
            <a:r>
              <a:rPr lang="it-IT" altLang="it-IT" sz="2000" b="1" dirty="0"/>
              <a:t>sono presentate sotto forma di nuova direttiva.</a:t>
            </a:r>
          </a:p>
        </p:txBody>
      </p:sp>
      <p:sp>
        <p:nvSpPr>
          <p:cNvPr id="3" name="CasellaDiTesto 2">
            <a:extLst>
              <a:ext uri="{FF2B5EF4-FFF2-40B4-BE49-F238E27FC236}">
                <a16:creationId xmlns:a16="http://schemas.microsoft.com/office/drawing/2014/main" id="{D1DB1DC6-BE91-6CE1-5202-3AF8FA4742BB}"/>
              </a:ext>
            </a:extLst>
          </p:cNvPr>
          <p:cNvSpPr txBox="1"/>
          <p:nvPr/>
        </p:nvSpPr>
        <p:spPr>
          <a:xfrm>
            <a:off x="2379518" y="384464"/>
            <a:ext cx="5257800" cy="461665"/>
          </a:xfrm>
          <a:prstGeom prst="rect">
            <a:avLst/>
          </a:prstGeom>
          <a:solidFill>
            <a:srgbClr val="FFFF00"/>
          </a:solidFill>
        </p:spPr>
        <p:txBody>
          <a:bodyPr wrap="square" rtlCol="0">
            <a:spAutoFit/>
          </a:bodyPr>
          <a:lstStyle/>
          <a:p>
            <a:r>
              <a:rPr lang="it-IT" sz="2400" b="1" dirty="0"/>
              <a:t>La DIRETTIVA MACCHINE 2006/42/CE</a:t>
            </a:r>
          </a:p>
        </p:txBody>
      </p:sp>
      <p:pic>
        <p:nvPicPr>
          <p:cNvPr id="4" name="Immagine 3">
            <a:extLst>
              <a:ext uri="{FF2B5EF4-FFF2-40B4-BE49-F238E27FC236}">
                <a16:creationId xmlns:a16="http://schemas.microsoft.com/office/drawing/2014/main" id="{1F5B5ECD-DDDB-5494-2513-0CE3E85EFDBF}"/>
              </a:ext>
            </a:extLst>
          </p:cNvPr>
          <p:cNvPicPr>
            <a:picLocks noChangeAspect="1"/>
          </p:cNvPicPr>
          <p:nvPr/>
        </p:nvPicPr>
        <p:blipFill>
          <a:blip r:embed="rId2"/>
          <a:stretch>
            <a:fillRect/>
          </a:stretch>
        </p:blipFill>
        <p:spPr>
          <a:xfrm>
            <a:off x="4912846" y="4724827"/>
            <a:ext cx="6828881" cy="1453106"/>
          </a:xfrm>
          <a:prstGeom prst="rect">
            <a:avLst/>
          </a:prstGeom>
          <a:solidFill>
            <a:srgbClr val="FFFF00"/>
          </a:solidFill>
        </p:spPr>
      </p:pic>
      <p:sp>
        <p:nvSpPr>
          <p:cNvPr id="5" name="Freccia circolare a destra 4">
            <a:extLst>
              <a:ext uri="{FF2B5EF4-FFF2-40B4-BE49-F238E27FC236}">
                <a16:creationId xmlns:a16="http://schemas.microsoft.com/office/drawing/2014/main" id="{EA581E22-84A4-5E63-4E67-3D61AE150696}"/>
              </a:ext>
            </a:extLst>
          </p:cNvPr>
          <p:cNvSpPr/>
          <p:nvPr/>
        </p:nvSpPr>
        <p:spPr>
          <a:xfrm>
            <a:off x="3325091" y="4312228"/>
            <a:ext cx="1101436" cy="16002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Tree>
    <p:extLst>
      <p:ext uri="{BB962C8B-B14F-4D97-AF65-F5344CB8AC3E}">
        <p14:creationId xmlns:p14="http://schemas.microsoft.com/office/powerpoint/2010/main" val="39529752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D1DB1DC6-BE91-6CE1-5202-3AF8FA4742BB}"/>
              </a:ext>
            </a:extLst>
          </p:cNvPr>
          <p:cNvSpPr txBox="1"/>
          <p:nvPr/>
        </p:nvSpPr>
        <p:spPr>
          <a:xfrm>
            <a:off x="2379518" y="384464"/>
            <a:ext cx="9185564" cy="461665"/>
          </a:xfrm>
          <a:prstGeom prst="rect">
            <a:avLst/>
          </a:prstGeom>
          <a:solidFill>
            <a:srgbClr val="FFFF00"/>
          </a:solidFill>
        </p:spPr>
        <p:txBody>
          <a:bodyPr wrap="square" rtlCol="0">
            <a:spAutoFit/>
          </a:bodyPr>
          <a:lstStyle/>
          <a:p>
            <a:r>
              <a:rPr lang="it-IT" sz="2400" b="1" dirty="0"/>
              <a:t>RAPPORTI CON IL «TESTO UNICO» SULLA SICUREZZA</a:t>
            </a:r>
          </a:p>
        </p:txBody>
      </p:sp>
      <p:sp>
        <p:nvSpPr>
          <p:cNvPr id="7" name="CasellaDiTesto 6">
            <a:extLst>
              <a:ext uri="{FF2B5EF4-FFF2-40B4-BE49-F238E27FC236}">
                <a16:creationId xmlns:a16="http://schemas.microsoft.com/office/drawing/2014/main" id="{9CD0AB39-1914-679D-1E71-F416667B00BA}"/>
              </a:ext>
            </a:extLst>
          </p:cNvPr>
          <p:cNvSpPr txBox="1"/>
          <p:nvPr/>
        </p:nvSpPr>
        <p:spPr>
          <a:xfrm>
            <a:off x="2119745" y="1091735"/>
            <a:ext cx="9912927" cy="4154984"/>
          </a:xfrm>
          <a:prstGeom prst="rect">
            <a:avLst/>
          </a:prstGeom>
          <a:solidFill>
            <a:schemeClr val="accent1">
              <a:lumMod val="20000"/>
              <a:lumOff val="80000"/>
            </a:schemeClr>
          </a:solidFill>
        </p:spPr>
        <p:txBody>
          <a:bodyPr wrap="square">
            <a:spAutoFit/>
          </a:bodyPr>
          <a:lstStyle/>
          <a:p>
            <a:r>
              <a:rPr lang="it-IT" sz="2800" b="1" dirty="0"/>
              <a:t>Il </a:t>
            </a:r>
            <a:r>
              <a:rPr lang="it-IT" sz="2800" b="1" dirty="0" err="1"/>
              <a:t>D.Lgs.</a:t>
            </a:r>
            <a:r>
              <a:rPr lang="it-IT" sz="2800" b="1" dirty="0"/>
              <a:t> n. 81/2008 richiama espressamente il </a:t>
            </a:r>
            <a:r>
              <a:rPr lang="it-IT" sz="2800" b="1" dirty="0" err="1"/>
              <a:t>D.Lgs.</a:t>
            </a:r>
            <a:r>
              <a:rPr lang="it-IT" sz="2800" b="1" dirty="0"/>
              <a:t> n. 17/2010 nell’articolo 70 (“Requisiti di sicurezza”):</a:t>
            </a:r>
          </a:p>
          <a:p>
            <a:r>
              <a:rPr lang="it-IT" dirty="0"/>
              <a:t> “Le attrezzature di lavoro messe a disposizione dei lavoratori </a:t>
            </a:r>
            <a:r>
              <a:rPr lang="it-IT" dirty="0">
                <a:solidFill>
                  <a:srgbClr val="FF0000"/>
                </a:solidFill>
              </a:rPr>
              <a:t>devono essere conformi alle specifiche disposizioni legislative e regolamentari di recepimento delle direttive comunitarie di prodotto</a:t>
            </a:r>
            <a:r>
              <a:rPr lang="it-IT" dirty="0"/>
              <a:t>. </a:t>
            </a:r>
          </a:p>
          <a:p>
            <a:r>
              <a:rPr lang="it-IT" dirty="0"/>
              <a:t>Le aziende devono fare riferimento ai RES per la valutazione dei rischi riferita a macchine”.</a:t>
            </a:r>
          </a:p>
          <a:p>
            <a:endParaRPr lang="it-IT" dirty="0"/>
          </a:p>
          <a:p>
            <a:r>
              <a:rPr lang="it-IT" dirty="0"/>
              <a:t> “Le attrezzature di lavoro costruite in assenza di disposizioni legislative e regolamentari di cui al comma 1, e quelle messe a disposizione dei lavoratori antecedentemente all’emanazione di norme legislative e regolamentari di recepimento delle direttive comunitarie di prodotto, </a:t>
            </a:r>
            <a:r>
              <a:rPr lang="it-IT" dirty="0">
                <a:solidFill>
                  <a:srgbClr val="FF0000"/>
                </a:solidFill>
              </a:rPr>
              <a:t>devono essere conformi ai requisiti generali di sicurezza di cui </a:t>
            </a:r>
            <a:r>
              <a:rPr lang="it-IT" sz="2800" b="1" dirty="0">
                <a:solidFill>
                  <a:srgbClr val="FF0000"/>
                </a:solidFill>
              </a:rPr>
              <a:t>all’Allegato V” del </a:t>
            </a:r>
            <a:r>
              <a:rPr lang="it-IT" sz="2800" b="1" dirty="0" err="1">
                <a:solidFill>
                  <a:srgbClr val="FF0000"/>
                </a:solidFill>
              </a:rPr>
              <a:t>D.Lgs.</a:t>
            </a:r>
            <a:r>
              <a:rPr lang="it-IT" sz="2800" b="1" dirty="0">
                <a:solidFill>
                  <a:srgbClr val="FF0000"/>
                </a:solidFill>
              </a:rPr>
              <a:t> n. 81/2008</a:t>
            </a:r>
            <a:r>
              <a:rPr lang="it-IT" sz="2400" b="1" dirty="0">
                <a:solidFill>
                  <a:srgbClr val="FF0000"/>
                </a:solidFill>
              </a:rPr>
              <a:t>.</a:t>
            </a:r>
          </a:p>
          <a:p>
            <a:endParaRPr lang="it-IT" dirty="0"/>
          </a:p>
          <a:p>
            <a:r>
              <a:rPr lang="it-IT" dirty="0"/>
              <a:t>Pertanto, il </a:t>
            </a:r>
            <a:r>
              <a:rPr lang="it-IT" dirty="0" err="1"/>
              <a:t>D.Lgs.</a:t>
            </a:r>
            <a:r>
              <a:rPr lang="it-IT" dirty="0"/>
              <a:t> n. 17/2010 non è retroattivo e non mette in discussione le vecchie marcature CE o le</a:t>
            </a:r>
          </a:p>
          <a:p>
            <a:r>
              <a:rPr lang="it-IT" dirty="0"/>
              <a:t>macchine in uso prima del 1996; queste ultime devono, comunque, rispettare il </a:t>
            </a:r>
            <a:r>
              <a:rPr lang="it-IT" dirty="0" err="1"/>
              <a:t>D.Lgs.</a:t>
            </a:r>
            <a:r>
              <a:rPr lang="it-IT" dirty="0"/>
              <a:t> n. 81/2008 </a:t>
            </a:r>
          </a:p>
        </p:txBody>
      </p:sp>
      <p:pic>
        <p:nvPicPr>
          <p:cNvPr id="2" name="Immagine 1">
            <a:extLst>
              <a:ext uri="{FF2B5EF4-FFF2-40B4-BE49-F238E27FC236}">
                <a16:creationId xmlns:a16="http://schemas.microsoft.com/office/drawing/2014/main" id="{19C8E811-C0ED-1080-EED4-6AD6F3EDB875}"/>
              </a:ext>
            </a:extLst>
          </p:cNvPr>
          <p:cNvPicPr>
            <a:picLocks noChangeAspect="1"/>
          </p:cNvPicPr>
          <p:nvPr/>
        </p:nvPicPr>
        <p:blipFill>
          <a:blip r:embed="rId2"/>
          <a:stretch>
            <a:fillRect/>
          </a:stretch>
        </p:blipFill>
        <p:spPr>
          <a:xfrm>
            <a:off x="480094" y="725517"/>
            <a:ext cx="1375401" cy="826328"/>
          </a:xfrm>
          <a:prstGeom prst="rect">
            <a:avLst/>
          </a:prstGeom>
        </p:spPr>
      </p:pic>
      <p:sp>
        <p:nvSpPr>
          <p:cNvPr id="4" name="CasellaDiTesto 3">
            <a:extLst>
              <a:ext uri="{FF2B5EF4-FFF2-40B4-BE49-F238E27FC236}">
                <a16:creationId xmlns:a16="http://schemas.microsoft.com/office/drawing/2014/main" id="{2DB8613F-C1BE-9DB2-B89E-ACE42F9C8936}"/>
              </a:ext>
            </a:extLst>
          </p:cNvPr>
          <p:cNvSpPr txBox="1"/>
          <p:nvPr/>
        </p:nvSpPr>
        <p:spPr>
          <a:xfrm>
            <a:off x="273208" y="2093065"/>
            <a:ext cx="1260680" cy="646331"/>
          </a:xfrm>
          <a:prstGeom prst="rect">
            <a:avLst/>
          </a:prstGeom>
          <a:solidFill>
            <a:srgbClr val="FFFF00"/>
          </a:solidFill>
        </p:spPr>
        <p:txBody>
          <a:bodyPr wrap="square" rtlCol="0">
            <a:spAutoFit/>
          </a:bodyPr>
          <a:lstStyle/>
          <a:p>
            <a:r>
              <a:rPr lang="it-IT" dirty="0"/>
              <a:t>Macchine</a:t>
            </a:r>
          </a:p>
          <a:p>
            <a:r>
              <a:rPr lang="it-IT" dirty="0"/>
              <a:t>Nuove</a:t>
            </a:r>
          </a:p>
        </p:txBody>
      </p:sp>
      <p:sp>
        <p:nvSpPr>
          <p:cNvPr id="5" name="CasellaDiTesto 4">
            <a:extLst>
              <a:ext uri="{FF2B5EF4-FFF2-40B4-BE49-F238E27FC236}">
                <a16:creationId xmlns:a16="http://schemas.microsoft.com/office/drawing/2014/main" id="{7ED0C39E-D16A-B07A-F4F0-845077E3B071}"/>
              </a:ext>
            </a:extLst>
          </p:cNvPr>
          <p:cNvSpPr txBox="1"/>
          <p:nvPr/>
        </p:nvSpPr>
        <p:spPr>
          <a:xfrm>
            <a:off x="330566" y="3242819"/>
            <a:ext cx="1260680" cy="646331"/>
          </a:xfrm>
          <a:prstGeom prst="rect">
            <a:avLst/>
          </a:prstGeom>
          <a:solidFill>
            <a:srgbClr val="FFC000"/>
          </a:solidFill>
        </p:spPr>
        <p:txBody>
          <a:bodyPr wrap="square" rtlCol="0">
            <a:spAutoFit/>
          </a:bodyPr>
          <a:lstStyle/>
          <a:p>
            <a:r>
              <a:rPr lang="it-IT" dirty="0"/>
              <a:t>Macchine </a:t>
            </a:r>
          </a:p>
          <a:p>
            <a:r>
              <a:rPr lang="it-IT" dirty="0"/>
              <a:t>Vecchie</a:t>
            </a:r>
          </a:p>
        </p:txBody>
      </p:sp>
      <p:sp>
        <p:nvSpPr>
          <p:cNvPr id="6" name="Freccia a destra 5">
            <a:extLst>
              <a:ext uri="{FF2B5EF4-FFF2-40B4-BE49-F238E27FC236}">
                <a16:creationId xmlns:a16="http://schemas.microsoft.com/office/drawing/2014/main" id="{8BAA3193-0A92-CF98-483F-BCA59B4152F1}"/>
              </a:ext>
            </a:extLst>
          </p:cNvPr>
          <p:cNvSpPr/>
          <p:nvPr/>
        </p:nvSpPr>
        <p:spPr>
          <a:xfrm>
            <a:off x="1288473" y="2416230"/>
            <a:ext cx="467591" cy="4412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Freccia a destra 8">
            <a:extLst>
              <a:ext uri="{FF2B5EF4-FFF2-40B4-BE49-F238E27FC236}">
                <a16:creationId xmlns:a16="http://schemas.microsoft.com/office/drawing/2014/main" id="{83E2C656-2AAC-F69E-3B21-72EAF961DC88}"/>
              </a:ext>
            </a:extLst>
          </p:cNvPr>
          <p:cNvSpPr/>
          <p:nvPr/>
        </p:nvSpPr>
        <p:spPr>
          <a:xfrm>
            <a:off x="1352255" y="3439080"/>
            <a:ext cx="467591" cy="4412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8" name="Gruppo 19">
            <a:extLst>
              <a:ext uri="{FF2B5EF4-FFF2-40B4-BE49-F238E27FC236}">
                <a16:creationId xmlns:a16="http://schemas.microsoft.com/office/drawing/2014/main" id="{09690BC8-E3BC-BD87-CF8A-A8DDBF6FECA5}"/>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437677">
            <a:off x="-475604" y="4361577"/>
            <a:ext cx="2530240" cy="2818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reccia a sinistra 9">
            <a:extLst>
              <a:ext uri="{FF2B5EF4-FFF2-40B4-BE49-F238E27FC236}">
                <a16:creationId xmlns:a16="http://schemas.microsoft.com/office/drawing/2014/main" id="{5417A867-A351-A626-7523-E9EC1EF435EA}"/>
              </a:ext>
            </a:extLst>
          </p:cNvPr>
          <p:cNvSpPr/>
          <p:nvPr/>
        </p:nvSpPr>
        <p:spPr>
          <a:xfrm>
            <a:off x="2379518" y="5392882"/>
            <a:ext cx="1184563" cy="97674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3500039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3">
            <a:extLst>
              <a:ext uri="{FF2B5EF4-FFF2-40B4-BE49-F238E27FC236}">
                <a16:creationId xmlns:a16="http://schemas.microsoft.com/office/drawing/2014/main" id="{B5487859-8160-04A6-E1F7-8DB8C2A2AAF5}"/>
              </a:ext>
            </a:extLst>
          </p:cNvPr>
          <p:cNvSpPr txBox="1">
            <a:spLocks noChangeArrowheads="1"/>
          </p:cNvSpPr>
          <p:nvPr/>
        </p:nvSpPr>
        <p:spPr bwMode="auto">
          <a:xfrm>
            <a:off x="1881189" y="172750"/>
            <a:ext cx="8429625" cy="461962"/>
          </a:xfrm>
          <a:prstGeom prst="rect">
            <a:avLst/>
          </a:prstGeom>
          <a:solidFill>
            <a:srgbClr val="FFFF66"/>
          </a:solidFill>
          <a:ln>
            <a:noFill/>
          </a:ln>
          <a:effectLst>
            <a:outerShdw dist="107763" dir="135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buFontTx/>
              <a:buNone/>
            </a:pPr>
            <a:r>
              <a:rPr lang="it-IT" altLang="it-IT" sz="2400" b="1">
                <a:solidFill>
                  <a:srgbClr val="FF0000"/>
                </a:solidFill>
                <a:latin typeface="Tahoma" panose="020B0604030504040204" pitchFamily="34" charset="0"/>
              </a:rPr>
              <a:t> LE  NORME DI SICUREZZA SUL LAVORO</a:t>
            </a:r>
          </a:p>
        </p:txBody>
      </p:sp>
      <p:sp>
        <p:nvSpPr>
          <p:cNvPr id="5" name="CasellaDiTesto 4">
            <a:extLst>
              <a:ext uri="{FF2B5EF4-FFF2-40B4-BE49-F238E27FC236}">
                <a16:creationId xmlns:a16="http://schemas.microsoft.com/office/drawing/2014/main" id="{C943263F-73DA-6684-B966-A13A8EF7950A}"/>
              </a:ext>
            </a:extLst>
          </p:cNvPr>
          <p:cNvSpPr txBox="1"/>
          <p:nvPr/>
        </p:nvSpPr>
        <p:spPr>
          <a:xfrm>
            <a:off x="1738313" y="928688"/>
            <a:ext cx="2500312" cy="5816600"/>
          </a:xfrm>
          <a:prstGeom prst="rect">
            <a:avLst/>
          </a:prstGeom>
          <a:noFill/>
          <a:ln w="38100">
            <a:solidFill>
              <a:schemeClr val="accent1"/>
            </a:solidFill>
          </a:ln>
        </p:spPr>
        <p:txBody>
          <a:bodyPr>
            <a:spAutoFit/>
          </a:bodyPr>
          <a:lstStyle/>
          <a:p>
            <a:pPr algn="ctr">
              <a:defRPr/>
            </a:pPr>
            <a:r>
              <a:rPr lang="it-IT" b="1" dirty="0"/>
              <a:t>Vecchio impianto</a:t>
            </a:r>
          </a:p>
          <a:p>
            <a:pPr algn="ctr">
              <a:defRPr/>
            </a:pPr>
            <a:r>
              <a:rPr lang="it-IT" b="1" dirty="0"/>
              <a:t>Normativo</a:t>
            </a:r>
          </a:p>
          <a:p>
            <a:pPr algn="ctr">
              <a:defRPr/>
            </a:pPr>
            <a:r>
              <a:rPr lang="it-IT" dirty="0">
                <a:solidFill>
                  <a:srgbClr val="FF0000"/>
                </a:solidFill>
              </a:rPr>
              <a:t>Norme generali:</a:t>
            </a:r>
          </a:p>
          <a:p>
            <a:pPr>
              <a:defRPr/>
            </a:pPr>
            <a:r>
              <a:rPr lang="it-IT" dirty="0"/>
              <a:t>DPR 547/55</a:t>
            </a:r>
          </a:p>
          <a:p>
            <a:pPr>
              <a:defRPr/>
            </a:pPr>
            <a:r>
              <a:rPr lang="it-IT" dirty="0"/>
              <a:t>DPR 302/56</a:t>
            </a:r>
          </a:p>
          <a:p>
            <a:pPr>
              <a:defRPr/>
            </a:pPr>
            <a:r>
              <a:rPr lang="it-IT" dirty="0"/>
              <a:t>DPR 303/56</a:t>
            </a:r>
          </a:p>
          <a:p>
            <a:pPr algn="ctr">
              <a:defRPr/>
            </a:pPr>
            <a:r>
              <a:rPr lang="it-IT" dirty="0">
                <a:solidFill>
                  <a:srgbClr val="FF0000"/>
                </a:solidFill>
              </a:rPr>
              <a:t>Norme Speciali:</a:t>
            </a:r>
          </a:p>
          <a:p>
            <a:pPr>
              <a:defRPr/>
            </a:pPr>
            <a:r>
              <a:rPr lang="it-IT" dirty="0"/>
              <a:t>DPR 164/56</a:t>
            </a:r>
          </a:p>
          <a:p>
            <a:pPr>
              <a:defRPr/>
            </a:pPr>
            <a:r>
              <a:rPr lang="it-IT" dirty="0"/>
              <a:t>DPR 320/56</a:t>
            </a:r>
          </a:p>
          <a:p>
            <a:pPr>
              <a:defRPr/>
            </a:pPr>
            <a:r>
              <a:rPr lang="it-IT" dirty="0"/>
              <a:t>DPR 321/56</a:t>
            </a:r>
          </a:p>
          <a:p>
            <a:pPr>
              <a:defRPr/>
            </a:pPr>
            <a:r>
              <a:rPr lang="it-IT" dirty="0">
                <a:solidFill>
                  <a:srgbClr val="FF0000"/>
                </a:solidFill>
              </a:rPr>
              <a:t>Codici e Costituzione</a:t>
            </a:r>
          </a:p>
          <a:p>
            <a:pPr>
              <a:defRPr/>
            </a:pPr>
            <a:endParaRPr lang="it-IT" dirty="0">
              <a:solidFill>
                <a:srgbClr val="FF0000"/>
              </a:solidFill>
            </a:endParaRPr>
          </a:p>
          <a:p>
            <a:pPr algn="ctr">
              <a:defRPr/>
            </a:pPr>
            <a:r>
              <a:rPr lang="it-IT" dirty="0">
                <a:solidFill>
                  <a:srgbClr val="FF0000"/>
                </a:solidFill>
              </a:rPr>
              <a:t>Organi di Controllo</a:t>
            </a:r>
          </a:p>
          <a:p>
            <a:pPr>
              <a:defRPr/>
            </a:pPr>
            <a:endParaRPr lang="it-IT" dirty="0">
              <a:solidFill>
                <a:srgbClr val="FF0000"/>
              </a:solidFill>
            </a:endParaRPr>
          </a:p>
          <a:p>
            <a:pPr algn="ctr">
              <a:defRPr/>
            </a:pPr>
            <a:r>
              <a:rPr lang="it-IT" dirty="0">
                <a:solidFill>
                  <a:srgbClr val="FF0000"/>
                </a:solidFill>
              </a:rPr>
              <a:t>Statuto dei Lavoratori</a:t>
            </a:r>
          </a:p>
          <a:p>
            <a:pPr algn="ctr">
              <a:defRPr/>
            </a:pPr>
            <a:r>
              <a:rPr lang="it-IT" dirty="0">
                <a:solidFill>
                  <a:srgbClr val="FF0000"/>
                </a:solidFill>
              </a:rPr>
              <a:t>(art. 9 - L.300/1970)</a:t>
            </a:r>
          </a:p>
          <a:p>
            <a:pPr algn="ctr">
              <a:defRPr/>
            </a:pPr>
            <a:endParaRPr lang="it-IT" dirty="0">
              <a:solidFill>
                <a:srgbClr val="FF0000"/>
              </a:solidFill>
            </a:endParaRPr>
          </a:p>
          <a:p>
            <a:pPr marL="342900" indent="-342900" algn="ctr">
              <a:buFontTx/>
              <a:buAutoNum type="arabicPlain" startAt="1978"/>
              <a:defRPr/>
            </a:pPr>
            <a:r>
              <a:rPr lang="it-IT" dirty="0">
                <a:solidFill>
                  <a:srgbClr val="FF0000"/>
                </a:solidFill>
              </a:rPr>
              <a:t>-  L. 833                Servizio Sanitario Nazionale </a:t>
            </a:r>
          </a:p>
        </p:txBody>
      </p:sp>
      <p:sp>
        <p:nvSpPr>
          <p:cNvPr id="6" name="CasellaDiTesto 5">
            <a:extLst>
              <a:ext uri="{FF2B5EF4-FFF2-40B4-BE49-F238E27FC236}">
                <a16:creationId xmlns:a16="http://schemas.microsoft.com/office/drawing/2014/main" id="{6C11B131-CC2E-C493-067F-48E6CEC25A16}"/>
              </a:ext>
            </a:extLst>
          </p:cNvPr>
          <p:cNvSpPr txBox="1"/>
          <p:nvPr/>
        </p:nvSpPr>
        <p:spPr>
          <a:xfrm>
            <a:off x="4524375" y="1071563"/>
            <a:ext cx="2571750" cy="5109091"/>
          </a:xfrm>
          <a:prstGeom prst="rect">
            <a:avLst/>
          </a:prstGeom>
          <a:noFill/>
          <a:ln w="38100">
            <a:solidFill>
              <a:schemeClr val="accent2">
                <a:lumMod val="60000"/>
                <a:lumOff val="40000"/>
              </a:schemeClr>
            </a:solidFill>
          </a:ln>
        </p:spPr>
        <p:txBody>
          <a:bodyPr>
            <a:spAutoFit/>
          </a:bodyPr>
          <a:lstStyle/>
          <a:p>
            <a:pPr algn="ctr">
              <a:defRPr/>
            </a:pPr>
            <a:endParaRPr lang="it-IT" dirty="0"/>
          </a:p>
          <a:p>
            <a:pPr algn="ctr">
              <a:defRPr/>
            </a:pPr>
            <a:endParaRPr lang="it-IT" b="1" i="1" dirty="0"/>
          </a:p>
          <a:p>
            <a:pPr algn="ctr">
              <a:defRPr/>
            </a:pPr>
            <a:endParaRPr lang="it-IT" dirty="0"/>
          </a:p>
          <a:p>
            <a:pPr>
              <a:defRPr/>
            </a:pPr>
            <a:r>
              <a:rPr lang="it-IT" sz="2000" b="1" i="1" dirty="0">
                <a:solidFill>
                  <a:srgbClr val="C00000"/>
                </a:solidFill>
              </a:rPr>
              <a:t>DIRETTIVA  SOCIALE</a:t>
            </a:r>
          </a:p>
          <a:p>
            <a:pPr>
              <a:defRPr/>
            </a:pPr>
            <a:endParaRPr lang="it-IT" b="1" i="1" dirty="0">
              <a:solidFill>
                <a:srgbClr val="C00000"/>
              </a:solidFill>
            </a:endParaRPr>
          </a:p>
          <a:p>
            <a:pPr>
              <a:defRPr/>
            </a:pPr>
            <a:r>
              <a:rPr lang="it-IT" b="1" dirty="0" err="1"/>
              <a:t>D.Lgs.</a:t>
            </a:r>
            <a:r>
              <a:rPr lang="it-IT" b="1" dirty="0"/>
              <a:t> 626/94</a:t>
            </a:r>
          </a:p>
          <a:p>
            <a:pPr algn="ctr">
              <a:defRPr/>
            </a:pPr>
            <a:r>
              <a:rPr lang="it-IT" dirty="0" err="1"/>
              <a:t>D.Lgs.</a:t>
            </a:r>
            <a:r>
              <a:rPr lang="it-IT" dirty="0"/>
              <a:t> 242/96 (integrativo)</a:t>
            </a:r>
          </a:p>
          <a:p>
            <a:pPr>
              <a:defRPr/>
            </a:pPr>
            <a:r>
              <a:rPr lang="it-IT" b="1" dirty="0" err="1"/>
              <a:t>D.Lgs.</a:t>
            </a:r>
            <a:r>
              <a:rPr lang="it-IT" b="1" dirty="0"/>
              <a:t> 494/96</a:t>
            </a:r>
          </a:p>
          <a:p>
            <a:pPr>
              <a:defRPr/>
            </a:pPr>
            <a:endParaRPr lang="it-IT" dirty="0"/>
          </a:p>
          <a:p>
            <a:pPr algn="ctr">
              <a:defRPr/>
            </a:pPr>
            <a:r>
              <a:rPr lang="it-IT" dirty="0">
                <a:solidFill>
                  <a:srgbClr val="FF0000"/>
                </a:solidFill>
              </a:rPr>
              <a:t>Sicurezza scritta (DVR)</a:t>
            </a:r>
          </a:p>
          <a:p>
            <a:pPr algn="ctr">
              <a:defRPr/>
            </a:pPr>
            <a:endParaRPr lang="it-IT" dirty="0">
              <a:solidFill>
                <a:srgbClr val="FF0000"/>
              </a:solidFill>
            </a:endParaRPr>
          </a:p>
          <a:p>
            <a:pPr algn="ctr">
              <a:defRPr/>
            </a:pPr>
            <a:r>
              <a:rPr lang="it-IT" b="1" dirty="0"/>
              <a:t>VALUTAZIONE DEI RISCHI</a:t>
            </a:r>
          </a:p>
          <a:p>
            <a:pPr algn="ctr">
              <a:defRPr/>
            </a:pPr>
            <a:endParaRPr lang="it-IT" dirty="0">
              <a:solidFill>
                <a:srgbClr val="FF0000"/>
              </a:solidFill>
            </a:endParaRPr>
          </a:p>
          <a:p>
            <a:pPr algn="ctr">
              <a:spcBef>
                <a:spcPct val="0"/>
              </a:spcBef>
              <a:buFontTx/>
              <a:buNone/>
            </a:pPr>
            <a:r>
              <a:rPr lang="it-IT" altLang="it-IT" sz="2800" b="1" dirty="0"/>
              <a:t>T.U. </a:t>
            </a:r>
          </a:p>
          <a:p>
            <a:pPr algn="ctr">
              <a:spcBef>
                <a:spcPct val="0"/>
              </a:spcBef>
              <a:buFontTx/>
              <a:buNone/>
            </a:pPr>
            <a:r>
              <a:rPr lang="it-IT" altLang="it-IT" sz="2800" b="1" dirty="0" err="1"/>
              <a:t>D.Lgs.</a:t>
            </a:r>
            <a:r>
              <a:rPr lang="it-IT" altLang="it-IT" sz="2800" b="1" dirty="0"/>
              <a:t> 81/08</a:t>
            </a:r>
          </a:p>
          <a:p>
            <a:pPr algn="ctr">
              <a:defRPr/>
            </a:pPr>
            <a:endParaRPr lang="it-IT" dirty="0">
              <a:solidFill>
                <a:srgbClr val="FF0000"/>
              </a:solidFill>
            </a:endParaRPr>
          </a:p>
        </p:txBody>
      </p:sp>
      <p:sp>
        <p:nvSpPr>
          <p:cNvPr id="11269" name="CasellaDiTesto 7">
            <a:extLst>
              <a:ext uri="{FF2B5EF4-FFF2-40B4-BE49-F238E27FC236}">
                <a16:creationId xmlns:a16="http://schemas.microsoft.com/office/drawing/2014/main" id="{8FAD41EF-CC71-2435-642B-F79541AFE59E}"/>
              </a:ext>
            </a:extLst>
          </p:cNvPr>
          <p:cNvSpPr txBox="1">
            <a:spLocks noChangeArrowheads="1"/>
          </p:cNvSpPr>
          <p:nvPr/>
        </p:nvSpPr>
        <p:spPr bwMode="auto">
          <a:xfrm>
            <a:off x="7238999" y="1071563"/>
            <a:ext cx="3557155" cy="4001095"/>
          </a:xfrm>
          <a:prstGeom prst="rect">
            <a:avLst/>
          </a:prstGeom>
          <a:noFill/>
          <a:ln w="38100">
            <a:solidFill>
              <a:srgbClr val="66CCFF"/>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endParaRPr lang="it-IT" altLang="it-IT" sz="2400" dirty="0"/>
          </a:p>
          <a:p>
            <a:pPr algn="ctr">
              <a:spcBef>
                <a:spcPct val="0"/>
              </a:spcBef>
              <a:buFontTx/>
              <a:buNone/>
            </a:pPr>
            <a:endParaRPr lang="it-IT" altLang="it-IT" sz="2400" b="1" i="1" dirty="0">
              <a:solidFill>
                <a:srgbClr val="C00000"/>
              </a:solidFill>
            </a:endParaRPr>
          </a:p>
          <a:p>
            <a:pPr algn="ctr">
              <a:spcBef>
                <a:spcPct val="0"/>
              </a:spcBef>
              <a:buNone/>
            </a:pPr>
            <a:r>
              <a:rPr lang="it-IT" sz="2000" b="1" i="1" dirty="0">
                <a:solidFill>
                  <a:srgbClr val="C00000"/>
                </a:solidFill>
              </a:rPr>
              <a:t>DIRETTIVE  DI  PRODOTTO</a:t>
            </a:r>
          </a:p>
          <a:p>
            <a:pPr algn="ctr">
              <a:spcBef>
                <a:spcPct val="0"/>
              </a:spcBef>
              <a:buFontTx/>
              <a:buNone/>
            </a:pPr>
            <a:endParaRPr lang="it-IT" altLang="it-IT" sz="2400" dirty="0"/>
          </a:p>
          <a:p>
            <a:pPr algn="ctr">
              <a:spcBef>
                <a:spcPct val="0"/>
              </a:spcBef>
              <a:buFontTx/>
              <a:buNone/>
            </a:pPr>
            <a:endParaRPr lang="it-IT" altLang="it-IT" sz="2400" dirty="0"/>
          </a:p>
          <a:p>
            <a:pPr algn="ctr">
              <a:spcBef>
                <a:spcPct val="0"/>
              </a:spcBef>
              <a:buFontTx/>
              <a:buNone/>
            </a:pPr>
            <a:endParaRPr lang="it-IT" altLang="it-IT" sz="2400" dirty="0"/>
          </a:p>
          <a:p>
            <a:pPr algn="ctr">
              <a:spcBef>
                <a:spcPct val="0"/>
              </a:spcBef>
              <a:buFontTx/>
              <a:buNone/>
            </a:pPr>
            <a:endParaRPr lang="it-IT" altLang="it-IT" sz="2400" dirty="0"/>
          </a:p>
          <a:p>
            <a:pPr algn="ctr">
              <a:spcBef>
                <a:spcPct val="0"/>
              </a:spcBef>
              <a:buFontTx/>
              <a:buNone/>
            </a:pPr>
            <a:endParaRPr lang="it-IT" altLang="it-IT" sz="2400" dirty="0"/>
          </a:p>
          <a:p>
            <a:pPr algn="ctr">
              <a:spcBef>
                <a:spcPct val="0"/>
              </a:spcBef>
              <a:buFontTx/>
              <a:buNone/>
            </a:pPr>
            <a:r>
              <a:rPr lang="it-IT" altLang="it-IT" sz="1800" b="1" i="1" dirty="0">
                <a:solidFill>
                  <a:srgbClr val="C00000"/>
                </a:solidFill>
              </a:rPr>
              <a:t>SICUREZZA  INTEGRATA</a:t>
            </a:r>
          </a:p>
          <a:p>
            <a:pPr algn="ctr">
              <a:spcBef>
                <a:spcPct val="0"/>
              </a:spcBef>
              <a:buFontTx/>
              <a:buNone/>
            </a:pPr>
            <a:endParaRPr lang="it-IT" altLang="it-IT" sz="2400" dirty="0"/>
          </a:p>
          <a:p>
            <a:pPr>
              <a:spcBef>
                <a:spcPct val="0"/>
              </a:spcBef>
              <a:buFontTx/>
              <a:buNone/>
            </a:pPr>
            <a:endParaRPr lang="it-IT" altLang="it-IT" sz="2400" dirty="0"/>
          </a:p>
        </p:txBody>
      </p:sp>
      <p:pic>
        <p:nvPicPr>
          <p:cNvPr id="11270" name="Picture 6">
            <a:extLst>
              <a:ext uri="{FF2B5EF4-FFF2-40B4-BE49-F238E27FC236}">
                <a16:creationId xmlns:a16="http://schemas.microsoft.com/office/drawing/2014/main" id="{B14F4D65-793E-0386-FB58-75DA0FA23B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94757" y="2387168"/>
            <a:ext cx="2332470" cy="1173162"/>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pic>
      <p:cxnSp>
        <p:nvCxnSpPr>
          <p:cNvPr id="3" name="Connettore diritto 2">
            <a:extLst>
              <a:ext uri="{FF2B5EF4-FFF2-40B4-BE49-F238E27FC236}">
                <a16:creationId xmlns:a16="http://schemas.microsoft.com/office/drawing/2014/main" id="{2735A182-2A46-9726-2E0D-9DD6BB8EBE4A}"/>
              </a:ext>
            </a:extLst>
          </p:cNvPr>
          <p:cNvCxnSpPr>
            <a:cxnSpLocks/>
          </p:cNvCxnSpPr>
          <p:nvPr/>
        </p:nvCxnSpPr>
        <p:spPr>
          <a:xfrm flipV="1">
            <a:off x="789709" y="1776845"/>
            <a:ext cx="3448916" cy="4675910"/>
          </a:xfrm>
          <a:prstGeom prst="line">
            <a:avLst/>
          </a:prstGeom>
          <a:ln w="38100"/>
        </p:spPr>
        <p:style>
          <a:lnRef idx="1">
            <a:schemeClr val="dk1"/>
          </a:lnRef>
          <a:fillRef idx="0">
            <a:schemeClr val="dk1"/>
          </a:fillRef>
          <a:effectRef idx="0">
            <a:schemeClr val="dk1"/>
          </a:effectRef>
          <a:fontRef idx="minor">
            <a:schemeClr val="tx1"/>
          </a:fontRef>
        </p:style>
      </p:cxnSp>
      <p:cxnSp>
        <p:nvCxnSpPr>
          <p:cNvPr id="7" name="Connettore diritto 6">
            <a:extLst>
              <a:ext uri="{FF2B5EF4-FFF2-40B4-BE49-F238E27FC236}">
                <a16:creationId xmlns:a16="http://schemas.microsoft.com/office/drawing/2014/main" id="{7636C22F-F3B2-CF64-CF95-8CF281E4A706}"/>
              </a:ext>
            </a:extLst>
          </p:cNvPr>
          <p:cNvCxnSpPr>
            <a:cxnSpLocks/>
          </p:cNvCxnSpPr>
          <p:nvPr/>
        </p:nvCxnSpPr>
        <p:spPr>
          <a:xfrm>
            <a:off x="1225045" y="529936"/>
            <a:ext cx="3526848" cy="5798127"/>
          </a:xfrm>
          <a:prstGeom prst="line">
            <a:avLst/>
          </a:prstGeom>
          <a:ln w="38100"/>
        </p:spPr>
        <p:style>
          <a:lnRef idx="1">
            <a:schemeClr val="dk1"/>
          </a:lnRef>
          <a:fillRef idx="0">
            <a:schemeClr val="dk1"/>
          </a:fillRef>
          <a:effectRef idx="0">
            <a:schemeClr val="dk1"/>
          </a:effectRef>
          <a:fontRef idx="minor">
            <a:schemeClr val="tx1"/>
          </a:fontRef>
        </p:style>
      </p:cxnSp>
      <p:sp>
        <p:nvSpPr>
          <p:cNvPr id="13" name="CasellaDiTesto 12">
            <a:extLst>
              <a:ext uri="{FF2B5EF4-FFF2-40B4-BE49-F238E27FC236}">
                <a16:creationId xmlns:a16="http://schemas.microsoft.com/office/drawing/2014/main" id="{10753E82-1E8F-C33B-1438-C8AF71CF456C}"/>
              </a:ext>
            </a:extLst>
          </p:cNvPr>
          <p:cNvSpPr txBox="1"/>
          <p:nvPr/>
        </p:nvSpPr>
        <p:spPr>
          <a:xfrm>
            <a:off x="4873336" y="779318"/>
            <a:ext cx="4603173" cy="923330"/>
          </a:xfrm>
          <a:prstGeom prst="rect">
            <a:avLst/>
          </a:prstGeom>
          <a:solidFill>
            <a:srgbClr val="92D050"/>
          </a:solidFill>
        </p:spPr>
        <p:txBody>
          <a:bodyPr wrap="square" rtlCol="0">
            <a:spAutoFit/>
          </a:bodyPr>
          <a:lstStyle/>
          <a:p>
            <a:pPr algn="ctr"/>
            <a:endParaRPr lang="it-IT" b="1" dirty="0"/>
          </a:p>
          <a:p>
            <a:pPr algn="ctr"/>
            <a:r>
              <a:rPr lang="it-IT" b="1" dirty="0"/>
              <a:t>DIRITTO  COMUNITARIO</a:t>
            </a:r>
          </a:p>
          <a:p>
            <a:endParaRPr lang="it-IT" dirty="0"/>
          </a:p>
        </p:txBody>
      </p:sp>
      <p:pic>
        <p:nvPicPr>
          <p:cNvPr id="14" name="Immagine 13">
            <a:extLst>
              <a:ext uri="{FF2B5EF4-FFF2-40B4-BE49-F238E27FC236}">
                <a16:creationId xmlns:a16="http://schemas.microsoft.com/office/drawing/2014/main" id="{20037DBB-30ED-162C-54A8-78B38CFF94CD}"/>
              </a:ext>
            </a:extLst>
          </p:cNvPr>
          <p:cNvPicPr>
            <a:picLocks noChangeAspect="1"/>
          </p:cNvPicPr>
          <p:nvPr/>
        </p:nvPicPr>
        <p:blipFill>
          <a:blip r:embed="rId3"/>
          <a:stretch>
            <a:fillRect/>
          </a:stretch>
        </p:blipFill>
        <p:spPr>
          <a:xfrm>
            <a:off x="7809686" y="4355706"/>
            <a:ext cx="3796850" cy="2946232"/>
          </a:xfrm>
          <a:prstGeom prst="rect">
            <a:avLst/>
          </a:prstGeom>
        </p:spPr>
      </p:pic>
      <p:sp>
        <p:nvSpPr>
          <p:cNvPr id="15" name="Freccia a destra 14">
            <a:extLst>
              <a:ext uri="{FF2B5EF4-FFF2-40B4-BE49-F238E27FC236}">
                <a16:creationId xmlns:a16="http://schemas.microsoft.com/office/drawing/2014/main" id="{0DDDB8CA-7C2B-6F13-01CA-329AA5A5D467}"/>
              </a:ext>
            </a:extLst>
          </p:cNvPr>
          <p:cNvSpPr/>
          <p:nvPr/>
        </p:nvSpPr>
        <p:spPr>
          <a:xfrm>
            <a:off x="7439891" y="5517573"/>
            <a:ext cx="976745" cy="8706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Oval 2">
            <a:extLst>
              <a:ext uri="{FF2B5EF4-FFF2-40B4-BE49-F238E27FC236}">
                <a16:creationId xmlns:a16="http://schemas.microsoft.com/office/drawing/2014/main" id="{1CF8BD94-CEE0-6C68-AF9F-63348303C88D}"/>
              </a:ext>
            </a:extLst>
          </p:cNvPr>
          <p:cNvSpPr>
            <a:spLocks noChangeArrowheads="1"/>
          </p:cNvSpPr>
          <p:nvPr/>
        </p:nvSpPr>
        <p:spPr bwMode="auto">
          <a:xfrm>
            <a:off x="6705600" y="1447800"/>
            <a:ext cx="3810000" cy="1981200"/>
          </a:xfrm>
          <a:prstGeom prst="ellipse">
            <a:avLst/>
          </a:prstGeom>
          <a:solidFill>
            <a:schemeClr val="accent2">
              <a:lumMod val="20000"/>
              <a:lumOff val="80000"/>
            </a:schemeClr>
          </a:solidFill>
          <a:ln w="9525">
            <a:solidFill>
              <a:srgbClr val="000000"/>
            </a:solidFill>
            <a:round/>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it-IT" altLang="it-IT" sz="2000" b="1" dirty="0">
                <a:latin typeface="Tahoma" panose="020B0604030504040204" pitchFamily="34" charset="0"/>
                <a:cs typeface="Times New Roman" panose="02020603050405020304" pitchFamily="18" charset="0"/>
              </a:rPr>
              <a:t>ATTREZZATURE </a:t>
            </a:r>
          </a:p>
          <a:p>
            <a:pPr algn="ctr" eaLnBrk="1" hangingPunct="1">
              <a:spcBef>
                <a:spcPct val="0"/>
              </a:spcBef>
              <a:buFontTx/>
              <a:buNone/>
            </a:pPr>
            <a:r>
              <a:rPr lang="it-IT" altLang="it-IT" sz="2000" b="1" dirty="0">
                <a:latin typeface="Tahoma" panose="020B0604030504040204" pitchFamily="34" charset="0"/>
                <a:cs typeface="Times New Roman" panose="02020603050405020304" pitchFamily="18" charset="0"/>
              </a:rPr>
              <a:t>DI LAVORO</a:t>
            </a:r>
          </a:p>
          <a:p>
            <a:pPr>
              <a:spcBef>
                <a:spcPct val="0"/>
              </a:spcBef>
              <a:buFontTx/>
              <a:buNone/>
            </a:pPr>
            <a:r>
              <a:rPr lang="it-IT" altLang="it-IT" sz="1200" dirty="0">
                <a:cs typeface="Times New Roman" panose="02020603050405020304" pitchFamily="18" charset="0"/>
              </a:rPr>
              <a:t> </a:t>
            </a:r>
          </a:p>
          <a:p>
            <a:pPr algn="ctr">
              <a:spcBef>
                <a:spcPct val="0"/>
              </a:spcBef>
              <a:buFontTx/>
              <a:buNone/>
            </a:pPr>
            <a:r>
              <a:rPr lang="it-IT" altLang="it-IT" sz="1800" b="1" i="1" dirty="0" err="1">
                <a:latin typeface="Tahoma" panose="020B0604030504040204" pitchFamily="34" charset="0"/>
                <a:cs typeface="Times New Roman" panose="02020603050405020304" pitchFamily="18" charset="0"/>
              </a:rPr>
              <a:t>D.Lgs.</a:t>
            </a:r>
            <a:r>
              <a:rPr lang="it-IT" altLang="it-IT" sz="1800" b="1" i="1" dirty="0">
                <a:latin typeface="Tahoma" panose="020B0604030504040204" pitchFamily="34" charset="0"/>
                <a:cs typeface="Times New Roman" panose="02020603050405020304" pitchFamily="18" charset="0"/>
              </a:rPr>
              <a:t> 81 / 2008</a:t>
            </a:r>
          </a:p>
          <a:p>
            <a:pPr>
              <a:spcBef>
                <a:spcPct val="0"/>
              </a:spcBef>
              <a:buFontTx/>
              <a:buNone/>
            </a:pPr>
            <a:endParaRPr lang="it-IT" altLang="it-IT" sz="1800" b="1" i="1" dirty="0">
              <a:latin typeface="Tahoma" panose="020B0604030504040204" pitchFamily="34" charset="0"/>
            </a:endParaRPr>
          </a:p>
        </p:txBody>
      </p:sp>
      <p:sp>
        <p:nvSpPr>
          <p:cNvPr id="322563" name="AutoShape 3">
            <a:extLst>
              <a:ext uri="{FF2B5EF4-FFF2-40B4-BE49-F238E27FC236}">
                <a16:creationId xmlns:a16="http://schemas.microsoft.com/office/drawing/2014/main" id="{13480058-2DBF-10AB-1132-813511EEE804}"/>
              </a:ext>
            </a:extLst>
          </p:cNvPr>
          <p:cNvSpPr>
            <a:spLocks noChangeArrowheads="1"/>
          </p:cNvSpPr>
          <p:nvPr/>
        </p:nvSpPr>
        <p:spPr bwMode="auto">
          <a:xfrm>
            <a:off x="4648200" y="5410200"/>
            <a:ext cx="5715000" cy="914400"/>
          </a:xfrm>
          <a:prstGeom prst="roundRect">
            <a:avLst>
              <a:gd name="adj" fmla="val 16667"/>
            </a:avLst>
          </a:prstGeom>
          <a:solidFill>
            <a:schemeClr val="accent6">
              <a:lumMod val="40000"/>
              <a:lumOff val="60000"/>
            </a:schemeClr>
          </a:solidFill>
          <a:ln w="9525">
            <a:solidFill>
              <a:srgbClr val="000000"/>
            </a:solidFill>
            <a:round/>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it-IT" altLang="it-IT" sz="1200">
                <a:cs typeface="Times New Roman" panose="02020603050405020304" pitchFamily="18" charset="0"/>
              </a:rPr>
              <a:t> </a:t>
            </a:r>
          </a:p>
          <a:p>
            <a:pPr algn="ctr">
              <a:spcBef>
                <a:spcPct val="0"/>
              </a:spcBef>
              <a:buFontTx/>
              <a:buNone/>
            </a:pPr>
            <a:r>
              <a:rPr lang="it-IT" altLang="it-IT" sz="1600" b="1">
                <a:latin typeface="Tahoma" panose="020B0604030504040204" pitchFamily="34" charset="0"/>
                <a:cs typeface="Times New Roman" panose="02020603050405020304" pitchFamily="18" charset="0"/>
              </a:rPr>
              <a:t>          NORME TECNICHE SPECIFICHE</a:t>
            </a:r>
          </a:p>
          <a:p>
            <a:pPr>
              <a:spcBef>
                <a:spcPct val="0"/>
              </a:spcBef>
              <a:buFontTx/>
              <a:buNone/>
            </a:pPr>
            <a:r>
              <a:rPr lang="it-IT" altLang="it-IT" sz="1200" i="1">
                <a:cs typeface="Times New Roman" panose="02020603050405020304" pitchFamily="18" charset="0"/>
              </a:rPr>
              <a:t> </a:t>
            </a:r>
            <a:endParaRPr lang="it-IT" altLang="it-IT" sz="2400"/>
          </a:p>
        </p:txBody>
      </p:sp>
      <p:sp>
        <p:nvSpPr>
          <p:cNvPr id="322564" name="AutoShape 4">
            <a:extLst>
              <a:ext uri="{FF2B5EF4-FFF2-40B4-BE49-F238E27FC236}">
                <a16:creationId xmlns:a16="http://schemas.microsoft.com/office/drawing/2014/main" id="{E75D96DD-5991-CF34-9A77-1425874C953D}"/>
              </a:ext>
            </a:extLst>
          </p:cNvPr>
          <p:cNvSpPr>
            <a:spLocks noChangeArrowheads="1"/>
          </p:cNvSpPr>
          <p:nvPr/>
        </p:nvSpPr>
        <p:spPr bwMode="auto">
          <a:xfrm>
            <a:off x="6400800" y="2971800"/>
            <a:ext cx="3810000" cy="2686050"/>
          </a:xfrm>
          <a:prstGeom prst="irregularSeal1">
            <a:avLst/>
          </a:prstGeom>
          <a:solidFill>
            <a:srgbClr val="FFCC00"/>
          </a:solidFill>
          <a:ln w="9525">
            <a:solidFill>
              <a:srgbClr val="000000"/>
            </a:solidFill>
            <a:miter lim="800000"/>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it-IT" altLang="it-IT" sz="1200">
                <a:cs typeface="Times New Roman" panose="02020603050405020304" pitchFamily="18" charset="0"/>
              </a:rPr>
              <a:t> </a:t>
            </a:r>
          </a:p>
          <a:p>
            <a:pPr algn="ctr">
              <a:spcBef>
                <a:spcPct val="0"/>
              </a:spcBef>
              <a:buFontTx/>
              <a:buNone/>
            </a:pPr>
            <a:r>
              <a:rPr lang="it-IT" altLang="it-IT" sz="1600" b="1">
                <a:cs typeface="Times New Roman" panose="02020603050405020304" pitchFamily="18" charset="0"/>
              </a:rPr>
              <a:t>Titolo III</a:t>
            </a:r>
            <a:endParaRPr lang="it-IT" altLang="it-IT" sz="1200">
              <a:cs typeface="Times New Roman" panose="02020603050405020304" pitchFamily="18" charset="0"/>
            </a:endParaRPr>
          </a:p>
          <a:p>
            <a:pPr algn="ctr">
              <a:spcBef>
                <a:spcPct val="0"/>
              </a:spcBef>
              <a:buFontTx/>
              <a:buNone/>
            </a:pPr>
            <a:r>
              <a:rPr lang="it-IT" altLang="it-IT" sz="1600" b="1">
                <a:cs typeface="Times New Roman" panose="02020603050405020304" pitchFamily="18" charset="0"/>
              </a:rPr>
              <a:t> </a:t>
            </a:r>
            <a:endParaRPr lang="it-IT" altLang="it-IT" sz="1200">
              <a:cs typeface="Times New Roman" panose="02020603050405020304" pitchFamily="18" charset="0"/>
            </a:endParaRPr>
          </a:p>
          <a:p>
            <a:pPr algn="ctr">
              <a:spcBef>
                <a:spcPct val="0"/>
              </a:spcBef>
              <a:buFontTx/>
              <a:buNone/>
            </a:pPr>
            <a:r>
              <a:rPr lang="it-IT" altLang="it-IT" sz="1600" b="1">
                <a:cs typeface="Times New Roman" panose="02020603050405020304" pitchFamily="18" charset="0"/>
              </a:rPr>
              <a:t>Allegati</a:t>
            </a:r>
            <a:endParaRPr lang="it-IT" altLang="it-IT" sz="1200">
              <a:cs typeface="Times New Roman" panose="02020603050405020304" pitchFamily="18" charset="0"/>
            </a:endParaRPr>
          </a:p>
          <a:p>
            <a:pPr>
              <a:spcBef>
                <a:spcPct val="0"/>
              </a:spcBef>
              <a:buFontTx/>
              <a:buNone/>
            </a:pPr>
            <a:endParaRPr lang="it-IT" altLang="it-IT" sz="2400"/>
          </a:p>
        </p:txBody>
      </p:sp>
      <p:sp>
        <p:nvSpPr>
          <p:cNvPr id="322565" name="Rectangle 5">
            <a:extLst>
              <a:ext uri="{FF2B5EF4-FFF2-40B4-BE49-F238E27FC236}">
                <a16:creationId xmlns:a16="http://schemas.microsoft.com/office/drawing/2014/main" id="{6390EC92-5BD3-E9C7-BC07-8628417FE7DB}"/>
              </a:ext>
            </a:extLst>
          </p:cNvPr>
          <p:cNvSpPr>
            <a:spLocks noChangeArrowheads="1"/>
          </p:cNvSpPr>
          <p:nvPr/>
        </p:nvSpPr>
        <p:spPr bwMode="auto">
          <a:xfrm>
            <a:off x="1638300" y="-125413"/>
            <a:ext cx="0" cy="0"/>
          </a:xfrm>
          <a:prstGeom prst="rect">
            <a:avLst/>
          </a:prstGeom>
          <a:solidFill>
            <a:schemeClr val="accent1"/>
          </a:solidFill>
          <a:ln w="9525">
            <a:solidFill>
              <a:schemeClr val="tx1"/>
            </a:solidFill>
            <a:miter lim="800000"/>
            <a:headEnd/>
            <a:tailEnd/>
          </a:ln>
        </p:spPr>
        <p:txBody>
          <a:bodyPr bIns="0"/>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it-IT" altLang="it-IT" sz="2000">
                <a:cs typeface="Times New Roman" panose="02020603050405020304" pitchFamily="18" charset="0"/>
              </a:rPr>
              <a:t> </a:t>
            </a:r>
          </a:p>
          <a:p>
            <a:pPr>
              <a:spcBef>
                <a:spcPct val="0"/>
              </a:spcBef>
              <a:buFontTx/>
              <a:buNone/>
            </a:pPr>
            <a:endParaRPr lang="it-IT" altLang="it-IT" sz="2400"/>
          </a:p>
        </p:txBody>
      </p:sp>
      <p:sp>
        <p:nvSpPr>
          <p:cNvPr id="322566" name="Rectangle 8">
            <a:extLst>
              <a:ext uri="{FF2B5EF4-FFF2-40B4-BE49-F238E27FC236}">
                <a16:creationId xmlns:a16="http://schemas.microsoft.com/office/drawing/2014/main" id="{D530EEA5-AADD-7E19-727F-F1FC3F65BAA8}"/>
              </a:ext>
            </a:extLst>
          </p:cNvPr>
          <p:cNvSpPr>
            <a:spLocks noChangeArrowheads="1"/>
          </p:cNvSpPr>
          <p:nvPr/>
        </p:nvSpPr>
        <p:spPr bwMode="auto">
          <a:xfrm>
            <a:off x="1638300" y="-125413"/>
            <a:ext cx="91440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it-IT" altLang="it-IT" sz="1800">
                <a:latin typeface="Arial" panose="020B0604020202020204" pitchFamily="34" charset="0"/>
                <a:cs typeface="Arial" panose="020B0604020202020204" pitchFamily="34" charset="0"/>
              </a:rPr>
              <a:t> </a:t>
            </a:r>
            <a:endParaRPr lang="it-IT" altLang="it-IT" sz="1200">
              <a:cs typeface="Times New Roman" panose="02020603050405020304" pitchFamily="18" charset="0"/>
            </a:endParaRPr>
          </a:p>
          <a:p>
            <a:pPr>
              <a:spcBef>
                <a:spcPct val="0"/>
              </a:spcBef>
              <a:buFontTx/>
              <a:buNone/>
            </a:pPr>
            <a:endParaRPr lang="it-IT" altLang="it-IT" sz="2400"/>
          </a:p>
        </p:txBody>
      </p:sp>
      <p:sp>
        <p:nvSpPr>
          <p:cNvPr id="322567" name="Text Box 9">
            <a:extLst>
              <a:ext uri="{FF2B5EF4-FFF2-40B4-BE49-F238E27FC236}">
                <a16:creationId xmlns:a16="http://schemas.microsoft.com/office/drawing/2014/main" id="{B4797D3C-7648-9F13-4602-A48019AA105A}"/>
              </a:ext>
            </a:extLst>
          </p:cNvPr>
          <p:cNvSpPr txBox="1">
            <a:spLocks noChangeArrowheads="1"/>
          </p:cNvSpPr>
          <p:nvPr/>
        </p:nvSpPr>
        <p:spPr bwMode="auto">
          <a:xfrm>
            <a:off x="1828800" y="914401"/>
            <a:ext cx="3276600" cy="396875"/>
          </a:xfrm>
          <a:prstGeom prst="rect">
            <a:avLst/>
          </a:prstGeom>
          <a:solidFill>
            <a:srgbClr val="66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it-IT" altLang="it-IT" sz="2000" b="1">
                <a:latin typeface="Tahoma" panose="020B0604030504040204" pitchFamily="34" charset="0"/>
              </a:rPr>
              <a:t>MACCHINA</a:t>
            </a:r>
          </a:p>
        </p:txBody>
      </p:sp>
      <p:sp>
        <p:nvSpPr>
          <p:cNvPr id="322568" name="Text Box 10">
            <a:extLst>
              <a:ext uri="{FF2B5EF4-FFF2-40B4-BE49-F238E27FC236}">
                <a16:creationId xmlns:a16="http://schemas.microsoft.com/office/drawing/2014/main" id="{F3A15D75-5788-DE0B-C635-214A3E8D6773}"/>
              </a:ext>
            </a:extLst>
          </p:cNvPr>
          <p:cNvSpPr txBox="1">
            <a:spLocks noChangeArrowheads="1"/>
          </p:cNvSpPr>
          <p:nvPr/>
        </p:nvSpPr>
        <p:spPr bwMode="auto">
          <a:xfrm>
            <a:off x="2286000" y="2057401"/>
            <a:ext cx="1828800" cy="1311275"/>
          </a:xfrm>
          <a:prstGeom prst="rect">
            <a:avLst/>
          </a:prstGeom>
          <a:solidFill>
            <a:schemeClr val="accent5">
              <a:lumMod val="40000"/>
              <a:lumOff val="60000"/>
            </a:schemeClr>
          </a:solidFill>
          <a:ln>
            <a:noFill/>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it-IT" altLang="it-IT" sz="2000">
                <a:latin typeface="Tahoma" panose="020B0604030504040204" pitchFamily="34" charset="0"/>
              </a:rPr>
              <a:t>VECCHIA</a:t>
            </a:r>
          </a:p>
          <a:p>
            <a:pPr algn="ctr" eaLnBrk="1" hangingPunct="1">
              <a:spcBef>
                <a:spcPct val="50000"/>
              </a:spcBef>
              <a:buFontTx/>
              <a:buNone/>
            </a:pPr>
            <a:r>
              <a:rPr lang="it-IT" altLang="it-IT" sz="2000">
                <a:latin typeface="Tahoma" panose="020B0604030504040204" pitchFamily="34" charset="0"/>
              </a:rPr>
              <a:t>prima</a:t>
            </a:r>
          </a:p>
          <a:p>
            <a:pPr algn="ctr" eaLnBrk="1" hangingPunct="1">
              <a:spcBef>
                <a:spcPct val="50000"/>
              </a:spcBef>
              <a:buFontTx/>
              <a:buNone/>
            </a:pPr>
            <a:r>
              <a:rPr lang="it-IT" altLang="it-IT" sz="2000">
                <a:latin typeface="Tahoma" panose="020B0604030504040204" pitchFamily="34" charset="0"/>
              </a:rPr>
              <a:t>21.09.1996</a:t>
            </a:r>
          </a:p>
        </p:txBody>
      </p:sp>
      <p:sp>
        <p:nvSpPr>
          <p:cNvPr id="322569" name="Text Box 11">
            <a:extLst>
              <a:ext uri="{FF2B5EF4-FFF2-40B4-BE49-F238E27FC236}">
                <a16:creationId xmlns:a16="http://schemas.microsoft.com/office/drawing/2014/main" id="{52154530-EA1F-FDA0-DFE4-1D02D1FB85F7}"/>
              </a:ext>
            </a:extLst>
          </p:cNvPr>
          <p:cNvSpPr txBox="1">
            <a:spLocks noChangeArrowheads="1"/>
          </p:cNvSpPr>
          <p:nvPr/>
        </p:nvSpPr>
        <p:spPr bwMode="auto">
          <a:xfrm>
            <a:off x="4572000" y="2667001"/>
            <a:ext cx="1524000" cy="131127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pPr>
            <a:r>
              <a:rPr lang="it-IT" altLang="it-IT" sz="2000">
                <a:latin typeface="Tahoma" panose="020B0604030504040204" pitchFamily="34" charset="0"/>
              </a:rPr>
              <a:t>NUOVA</a:t>
            </a:r>
          </a:p>
          <a:p>
            <a:pPr algn="ctr" eaLnBrk="1" hangingPunct="1">
              <a:spcBef>
                <a:spcPct val="50000"/>
              </a:spcBef>
              <a:buFontTx/>
              <a:buNone/>
            </a:pPr>
            <a:r>
              <a:rPr lang="it-IT" altLang="it-IT" sz="2000">
                <a:latin typeface="Tahoma" panose="020B0604030504040204" pitchFamily="34" charset="0"/>
              </a:rPr>
              <a:t>dopo</a:t>
            </a:r>
          </a:p>
          <a:p>
            <a:pPr algn="ctr" eaLnBrk="1" hangingPunct="1">
              <a:spcBef>
                <a:spcPct val="50000"/>
              </a:spcBef>
              <a:buFontTx/>
              <a:buNone/>
            </a:pPr>
            <a:r>
              <a:rPr lang="it-IT" altLang="it-IT" sz="2000">
                <a:latin typeface="Tahoma" panose="020B0604030504040204" pitchFamily="34" charset="0"/>
              </a:rPr>
              <a:t>21.09.1996</a:t>
            </a:r>
          </a:p>
        </p:txBody>
      </p:sp>
      <p:sp>
        <p:nvSpPr>
          <p:cNvPr id="322570" name="Oval 12">
            <a:extLst>
              <a:ext uri="{FF2B5EF4-FFF2-40B4-BE49-F238E27FC236}">
                <a16:creationId xmlns:a16="http://schemas.microsoft.com/office/drawing/2014/main" id="{AF7FEF5A-ED2D-025B-BAB6-E2BB214F96CC}"/>
              </a:ext>
            </a:extLst>
          </p:cNvPr>
          <p:cNvSpPr>
            <a:spLocks noChangeArrowheads="1"/>
          </p:cNvSpPr>
          <p:nvPr/>
        </p:nvSpPr>
        <p:spPr bwMode="auto">
          <a:xfrm>
            <a:off x="2209800" y="3810000"/>
            <a:ext cx="3124200" cy="2590800"/>
          </a:xfrm>
          <a:prstGeom prst="ellipse">
            <a:avLst/>
          </a:prstGeom>
          <a:solidFill>
            <a:srgbClr val="66FF66"/>
          </a:solidFill>
          <a:ln w="9525">
            <a:solidFill>
              <a:schemeClr val="tx1"/>
            </a:solidFill>
            <a:round/>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it-IT" altLang="it-IT" sz="1400" b="1">
                <a:latin typeface="Tahoma" panose="020B0604030504040204" pitchFamily="34" charset="0"/>
                <a:cs typeface="Times New Roman" panose="02020603050405020304" pitchFamily="18" charset="0"/>
              </a:rPr>
              <a:t>DIRETTIVA MACCHINE</a:t>
            </a:r>
            <a:endParaRPr lang="it-IT" altLang="it-IT" sz="1400">
              <a:latin typeface="Tahoma" panose="020B0604030504040204" pitchFamily="34" charset="0"/>
              <a:cs typeface="Times New Roman" panose="02020603050405020304" pitchFamily="18" charset="0"/>
            </a:endParaRPr>
          </a:p>
          <a:p>
            <a:pPr algn="ctr" eaLnBrk="1" hangingPunct="1">
              <a:spcBef>
                <a:spcPct val="0"/>
              </a:spcBef>
              <a:buFontTx/>
              <a:buNone/>
            </a:pPr>
            <a:r>
              <a:rPr lang="it-IT" altLang="it-IT" sz="1400" b="1">
                <a:latin typeface="Tahoma" panose="020B0604030504040204" pitchFamily="34" charset="0"/>
                <a:cs typeface="Times New Roman" panose="02020603050405020304" pitchFamily="18" charset="0"/>
              </a:rPr>
              <a:t>DPR 459/96</a:t>
            </a:r>
            <a:endParaRPr lang="it-IT" altLang="it-IT" sz="1400">
              <a:latin typeface="Tahoma" panose="020B0604030504040204" pitchFamily="34" charset="0"/>
              <a:cs typeface="Times New Roman" panose="02020603050405020304" pitchFamily="18" charset="0"/>
            </a:endParaRPr>
          </a:p>
          <a:p>
            <a:pPr algn="ctr" eaLnBrk="1" hangingPunct="1">
              <a:spcBef>
                <a:spcPct val="0"/>
              </a:spcBef>
              <a:buFontTx/>
              <a:buNone/>
            </a:pPr>
            <a:r>
              <a:rPr lang="it-IT" altLang="it-IT" sz="1400">
                <a:latin typeface="Tahoma" panose="020B0604030504040204" pitchFamily="34" charset="0"/>
                <a:cs typeface="Times New Roman" panose="02020603050405020304" pitchFamily="18" charset="0"/>
              </a:rPr>
              <a:t>+</a:t>
            </a:r>
          </a:p>
          <a:p>
            <a:pPr algn="ctr" eaLnBrk="1" hangingPunct="1">
              <a:spcBef>
                <a:spcPct val="0"/>
              </a:spcBef>
              <a:buFontTx/>
              <a:buNone/>
            </a:pPr>
            <a:r>
              <a:rPr lang="it-IT" altLang="it-IT" sz="1400">
                <a:latin typeface="Tahoma" panose="020B0604030504040204" pitchFamily="34" charset="0"/>
                <a:cs typeface="Times New Roman" panose="02020603050405020304" pitchFamily="18" charset="0"/>
              </a:rPr>
              <a:t>ISTRUZIONI D’USO</a:t>
            </a:r>
          </a:p>
          <a:p>
            <a:pPr algn="ctr" eaLnBrk="1" hangingPunct="1">
              <a:spcBef>
                <a:spcPct val="0"/>
              </a:spcBef>
              <a:buFontTx/>
              <a:buNone/>
            </a:pPr>
            <a:r>
              <a:rPr lang="it-IT" altLang="it-IT" sz="1400">
                <a:latin typeface="Tahoma" panose="020B0604030504040204" pitchFamily="34" charset="0"/>
                <a:cs typeface="Times New Roman" panose="02020603050405020304" pitchFamily="18" charset="0"/>
              </a:rPr>
              <a:t>(libretto uso e manutenzione)</a:t>
            </a:r>
            <a:r>
              <a:rPr lang="it-IT" altLang="it-IT" sz="2400"/>
              <a:t> </a:t>
            </a:r>
          </a:p>
        </p:txBody>
      </p:sp>
      <p:sp>
        <p:nvSpPr>
          <p:cNvPr id="322571" name="AutoShape 13">
            <a:extLst>
              <a:ext uri="{FF2B5EF4-FFF2-40B4-BE49-F238E27FC236}">
                <a16:creationId xmlns:a16="http://schemas.microsoft.com/office/drawing/2014/main" id="{0DBA2ED2-31D3-D0A8-742D-C3D91CD759F8}"/>
              </a:ext>
            </a:extLst>
          </p:cNvPr>
          <p:cNvSpPr>
            <a:spLocks noChangeArrowheads="1"/>
          </p:cNvSpPr>
          <p:nvPr/>
        </p:nvSpPr>
        <p:spPr bwMode="auto">
          <a:xfrm>
            <a:off x="5181600" y="4114800"/>
            <a:ext cx="914400" cy="914400"/>
          </a:xfrm>
          <a:prstGeom prst="curvedLeftArrow">
            <a:avLst>
              <a:gd name="adj1" fmla="val 20000"/>
              <a:gd name="adj2" fmla="val 40000"/>
              <a:gd name="adj3" fmla="val 33333"/>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it-IT" altLang="it-IT" sz="2400"/>
          </a:p>
        </p:txBody>
      </p:sp>
      <p:sp>
        <p:nvSpPr>
          <p:cNvPr id="322572" name="Line 14">
            <a:extLst>
              <a:ext uri="{FF2B5EF4-FFF2-40B4-BE49-F238E27FC236}">
                <a16:creationId xmlns:a16="http://schemas.microsoft.com/office/drawing/2014/main" id="{9F64EC79-0074-4AB8-DB95-518770C38F6A}"/>
              </a:ext>
            </a:extLst>
          </p:cNvPr>
          <p:cNvSpPr>
            <a:spLocks noChangeShapeType="1"/>
          </p:cNvSpPr>
          <p:nvPr/>
        </p:nvSpPr>
        <p:spPr bwMode="auto">
          <a:xfrm flipH="1">
            <a:off x="3429000" y="1447800"/>
            <a:ext cx="838200" cy="53340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it-IT"/>
          </a:p>
        </p:txBody>
      </p:sp>
      <p:sp>
        <p:nvSpPr>
          <p:cNvPr id="322573" name="Line 15">
            <a:extLst>
              <a:ext uri="{FF2B5EF4-FFF2-40B4-BE49-F238E27FC236}">
                <a16:creationId xmlns:a16="http://schemas.microsoft.com/office/drawing/2014/main" id="{95EE7075-F580-6958-30C7-7A61AC1EBF84}"/>
              </a:ext>
            </a:extLst>
          </p:cNvPr>
          <p:cNvSpPr>
            <a:spLocks noChangeShapeType="1"/>
          </p:cNvSpPr>
          <p:nvPr/>
        </p:nvSpPr>
        <p:spPr bwMode="auto">
          <a:xfrm>
            <a:off x="4267200" y="1447800"/>
            <a:ext cx="1066800" cy="106680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it-IT"/>
          </a:p>
        </p:txBody>
      </p:sp>
      <p:sp>
        <p:nvSpPr>
          <p:cNvPr id="322574" name="Line 16">
            <a:extLst>
              <a:ext uri="{FF2B5EF4-FFF2-40B4-BE49-F238E27FC236}">
                <a16:creationId xmlns:a16="http://schemas.microsoft.com/office/drawing/2014/main" id="{4AF1F618-267B-592B-C245-69C2387B5862}"/>
              </a:ext>
            </a:extLst>
          </p:cNvPr>
          <p:cNvSpPr>
            <a:spLocks noChangeShapeType="1"/>
          </p:cNvSpPr>
          <p:nvPr/>
        </p:nvSpPr>
        <p:spPr bwMode="auto">
          <a:xfrm>
            <a:off x="4267200" y="1447800"/>
            <a:ext cx="0" cy="274320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it-IT"/>
          </a:p>
        </p:txBody>
      </p:sp>
      <p:sp>
        <p:nvSpPr>
          <p:cNvPr id="322575" name="AutoShape 17">
            <a:extLst>
              <a:ext uri="{FF2B5EF4-FFF2-40B4-BE49-F238E27FC236}">
                <a16:creationId xmlns:a16="http://schemas.microsoft.com/office/drawing/2014/main" id="{E4F02DA0-6AF6-98CD-8F47-25C9FEC67680}"/>
              </a:ext>
            </a:extLst>
          </p:cNvPr>
          <p:cNvSpPr>
            <a:spLocks noChangeArrowheads="1"/>
          </p:cNvSpPr>
          <p:nvPr/>
        </p:nvSpPr>
        <p:spPr bwMode="auto">
          <a:xfrm>
            <a:off x="4343400" y="5638800"/>
            <a:ext cx="1600200" cy="838200"/>
          </a:xfrm>
          <a:prstGeom prst="rightArrow">
            <a:avLst>
              <a:gd name="adj1" fmla="val 50000"/>
              <a:gd name="adj2" fmla="val 47727"/>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it-IT" altLang="it-IT" sz="2400"/>
          </a:p>
        </p:txBody>
      </p:sp>
      <p:sp>
        <p:nvSpPr>
          <p:cNvPr id="322576" name="Line 18">
            <a:extLst>
              <a:ext uri="{FF2B5EF4-FFF2-40B4-BE49-F238E27FC236}">
                <a16:creationId xmlns:a16="http://schemas.microsoft.com/office/drawing/2014/main" id="{9939387F-5197-B067-CC97-C1D410230DD1}"/>
              </a:ext>
            </a:extLst>
          </p:cNvPr>
          <p:cNvSpPr>
            <a:spLocks noChangeShapeType="1"/>
          </p:cNvSpPr>
          <p:nvPr/>
        </p:nvSpPr>
        <p:spPr bwMode="auto">
          <a:xfrm flipH="1" flipV="1">
            <a:off x="5334000" y="1219200"/>
            <a:ext cx="1371600" cy="106680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it-IT"/>
          </a:p>
        </p:txBody>
      </p:sp>
      <p:sp>
        <p:nvSpPr>
          <p:cNvPr id="322577" name="Text Box 19">
            <a:extLst>
              <a:ext uri="{FF2B5EF4-FFF2-40B4-BE49-F238E27FC236}">
                <a16:creationId xmlns:a16="http://schemas.microsoft.com/office/drawing/2014/main" id="{117CE418-8DF0-94B1-299A-8F1CD7A3D0D4}"/>
              </a:ext>
            </a:extLst>
          </p:cNvPr>
          <p:cNvSpPr txBox="1">
            <a:spLocks noChangeArrowheads="1"/>
          </p:cNvSpPr>
          <p:nvPr/>
        </p:nvSpPr>
        <p:spPr bwMode="auto">
          <a:xfrm>
            <a:off x="1703389" y="5805488"/>
            <a:ext cx="2160587" cy="91440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it-IT" altLang="it-IT" sz="1200" b="1">
                <a:solidFill>
                  <a:schemeClr val="accent2"/>
                </a:solidFill>
              </a:rPr>
              <a:t>Nuova Direttiva Macchine</a:t>
            </a:r>
          </a:p>
          <a:p>
            <a:pPr eaLnBrk="1" hangingPunct="1">
              <a:spcBef>
                <a:spcPct val="0"/>
              </a:spcBef>
              <a:buFontTx/>
              <a:buNone/>
            </a:pPr>
            <a:r>
              <a:rPr lang="it-IT" altLang="it-IT" sz="1200" b="1"/>
              <a:t>DECRETO LEGISLATIVO 27 gennaio 2010, n. 17</a:t>
            </a:r>
            <a:endParaRPr lang="it-IT" altLang="it-IT" sz="1200"/>
          </a:p>
          <a:p>
            <a:pPr eaLnBrk="1" hangingPunct="1">
              <a:spcBef>
                <a:spcPct val="50000"/>
              </a:spcBef>
              <a:buFontTx/>
              <a:buNone/>
            </a:pPr>
            <a:endParaRPr lang="it-IT" altLang="it-IT" sz="1200"/>
          </a:p>
        </p:txBody>
      </p:sp>
      <p:pic>
        <p:nvPicPr>
          <p:cNvPr id="322578" name="Picture 6">
            <a:extLst>
              <a:ext uri="{FF2B5EF4-FFF2-40B4-BE49-F238E27FC236}">
                <a16:creationId xmlns:a16="http://schemas.microsoft.com/office/drawing/2014/main" id="{E98F70C6-9C19-D34D-059B-0FF7980801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228601"/>
            <a:ext cx="2667000" cy="1565275"/>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Gruppo 19">
            <a:extLst>
              <a:ext uri="{FF2B5EF4-FFF2-40B4-BE49-F238E27FC236}">
                <a16:creationId xmlns:a16="http://schemas.microsoft.com/office/drawing/2014/main" id="{C30F99FE-7012-651C-4C00-7B7BF3B23C20}"/>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437677">
            <a:off x="5472056" y="1908040"/>
            <a:ext cx="5785252" cy="4371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Box 23">
            <a:extLst>
              <a:ext uri="{FF2B5EF4-FFF2-40B4-BE49-F238E27FC236}">
                <a16:creationId xmlns:a16="http://schemas.microsoft.com/office/drawing/2014/main" id="{DE7AF900-B5B5-39A2-4974-C52EE85214A8}"/>
              </a:ext>
            </a:extLst>
          </p:cNvPr>
          <p:cNvSpPr txBox="1">
            <a:spLocks noChangeArrowheads="1"/>
          </p:cNvSpPr>
          <p:nvPr/>
        </p:nvSpPr>
        <p:spPr bwMode="auto">
          <a:xfrm>
            <a:off x="1836738" y="182564"/>
            <a:ext cx="5402262" cy="757237"/>
          </a:xfrm>
          <a:prstGeom prst="rect">
            <a:avLst/>
          </a:prstGeom>
          <a:solidFill>
            <a:srgbClr val="FFFF66"/>
          </a:solidFill>
          <a:ln>
            <a:noFill/>
          </a:ln>
          <a:effectLst>
            <a:outerShdw dist="107763" dir="135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buFontTx/>
              <a:buNone/>
            </a:pPr>
            <a:r>
              <a:rPr lang="it-IT" altLang="it-IT" sz="2400" b="1">
                <a:solidFill>
                  <a:srgbClr val="FF0000"/>
                </a:solidFill>
                <a:latin typeface="Tahoma" panose="020B0604030504040204" pitchFamily="34" charset="0"/>
              </a:rPr>
              <a:t>D.Lgs. 9 aprile 2008, n° 81</a:t>
            </a:r>
          </a:p>
          <a:p>
            <a:pPr algn="ctr" eaLnBrk="1" hangingPunct="1">
              <a:buFontTx/>
              <a:buNone/>
            </a:pPr>
            <a:r>
              <a:rPr lang="it-IT" altLang="it-IT" sz="1600" i="1">
                <a:solidFill>
                  <a:srgbClr val="0000FF"/>
                </a:solidFill>
                <a:latin typeface="Tahoma" panose="020B0604030504040204" pitchFamily="34" charset="0"/>
              </a:rPr>
              <a:t>Testo Unico -  in vigore dal</a:t>
            </a:r>
            <a:r>
              <a:rPr lang="it-IT" altLang="it-IT" sz="1600" b="1" i="1">
                <a:solidFill>
                  <a:srgbClr val="0000FF"/>
                </a:solidFill>
                <a:latin typeface="Tahoma" panose="020B0604030504040204" pitchFamily="34" charset="0"/>
              </a:rPr>
              <a:t> 15 maggio 2008</a:t>
            </a:r>
          </a:p>
        </p:txBody>
      </p:sp>
      <p:pic>
        <p:nvPicPr>
          <p:cNvPr id="3" name="Immagine 2">
            <a:extLst>
              <a:ext uri="{FF2B5EF4-FFF2-40B4-BE49-F238E27FC236}">
                <a16:creationId xmlns:a16="http://schemas.microsoft.com/office/drawing/2014/main" id="{FB1B7B4D-57B7-041E-8D72-19D0A996D56C}"/>
              </a:ext>
            </a:extLst>
          </p:cNvPr>
          <p:cNvPicPr>
            <a:picLocks noChangeAspect="1"/>
          </p:cNvPicPr>
          <p:nvPr/>
        </p:nvPicPr>
        <p:blipFill>
          <a:blip r:embed="rId3"/>
          <a:stretch>
            <a:fillRect/>
          </a:stretch>
        </p:blipFill>
        <p:spPr>
          <a:xfrm>
            <a:off x="550393" y="1268088"/>
            <a:ext cx="4316342" cy="3615241"/>
          </a:xfrm>
          <a:prstGeom prst="rect">
            <a:avLst/>
          </a:prstGeom>
        </p:spPr>
      </p:pic>
      <p:pic>
        <p:nvPicPr>
          <p:cNvPr id="4" name="Immagine 3">
            <a:extLst>
              <a:ext uri="{FF2B5EF4-FFF2-40B4-BE49-F238E27FC236}">
                <a16:creationId xmlns:a16="http://schemas.microsoft.com/office/drawing/2014/main" id="{16B5CBBE-58A6-58C0-8D3F-557A882C4FCA}"/>
              </a:ext>
            </a:extLst>
          </p:cNvPr>
          <p:cNvPicPr>
            <a:picLocks noChangeAspect="1"/>
          </p:cNvPicPr>
          <p:nvPr/>
        </p:nvPicPr>
        <p:blipFill>
          <a:blip r:embed="rId4"/>
          <a:stretch>
            <a:fillRect/>
          </a:stretch>
        </p:blipFill>
        <p:spPr>
          <a:xfrm>
            <a:off x="3901424" y="4509653"/>
            <a:ext cx="2726350" cy="1602369"/>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D1DB1DC6-BE91-6CE1-5202-3AF8FA4742BB}"/>
              </a:ext>
            </a:extLst>
          </p:cNvPr>
          <p:cNvSpPr txBox="1"/>
          <p:nvPr/>
        </p:nvSpPr>
        <p:spPr>
          <a:xfrm>
            <a:off x="2379518" y="384464"/>
            <a:ext cx="9185564" cy="830997"/>
          </a:xfrm>
          <a:prstGeom prst="rect">
            <a:avLst/>
          </a:prstGeom>
          <a:solidFill>
            <a:srgbClr val="FFFF00"/>
          </a:solidFill>
        </p:spPr>
        <p:txBody>
          <a:bodyPr wrap="square" rtlCol="0">
            <a:spAutoFit/>
          </a:bodyPr>
          <a:lstStyle/>
          <a:p>
            <a:r>
              <a:rPr lang="it-IT" sz="2400" dirty="0"/>
              <a:t>Certificazione dei prodotti rientranti nella Direttiva Macchine cosi come elencati all’articolo 2 e dei componenti di sicurezza.</a:t>
            </a:r>
            <a:endParaRPr lang="it-IT" sz="2400" b="1" dirty="0"/>
          </a:p>
        </p:txBody>
      </p:sp>
      <p:sp>
        <p:nvSpPr>
          <p:cNvPr id="2" name="CasellaDiTesto 1">
            <a:extLst>
              <a:ext uri="{FF2B5EF4-FFF2-40B4-BE49-F238E27FC236}">
                <a16:creationId xmlns:a16="http://schemas.microsoft.com/office/drawing/2014/main" id="{8FCC6D5A-258B-92FA-98C9-B5A86398FCD8}"/>
              </a:ext>
            </a:extLst>
          </p:cNvPr>
          <p:cNvSpPr txBox="1"/>
          <p:nvPr/>
        </p:nvSpPr>
        <p:spPr>
          <a:xfrm>
            <a:off x="322120" y="1413164"/>
            <a:ext cx="8634844" cy="3785652"/>
          </a:xfrm>
          <a:prstGeom prst="rect">
            <a:avLst/>
          </a:prstGeom>
          <a:noFill/>
        </p:spPr>
        <p:txBody>
          <a:bodyPr wrap="square" rtlCol="0">
            <a:spAutoFit/>
          </a:bodyPr>
          <a:lstStyle/>
          <a:p>
            <a:r>
              <a:rPr lang="it-IT" sz="2400" dirty="0">
                <a:solidFill>
                  <a:srgbClr val="FF0000"/>
                </a:solidFill>
              </a:rPr>
              <a:t>L’obbligo di marcatura CE </a:t>
            </a:r>
            <a:r>
              <a:rPr lang="it-IT" sz="2400" dirty="0"/>
              <a:t>si estende a tutti i prodotti, destinati al mercato europeo, interessati dalle direttive che prevedono questa marcatura. </a:t>
            </a:r>
          </a:p>
          <a:p>
            <a:endParaRPr lang="it-IT" sz="2400" dirty="0"/>
          </a:p>
          <a:p>
            <a:r>
              <a:rPr lang="it-IT" sz="2400" dirty="0">
                <a:solidFill>
                  <a:srgbClr val="FF0000"/>
                </a:solidFill>
              </a:rPr>
              <a:t>Devono quindi essere marcati: </a:t>
            </a:r>
          </a:p>
          <a:p>
            <a:pPr marL="342900" indent="-342900">
              <a:buFontTx/>
              <a:buChar char="-"/>
            </a:pPr>
            <a:r>
              <a:rPr lang="it-IT" sz="2400" dirty="0"/>
              <a:t>Prodotti usati e importati da altri Paesi al di fuori dello spazio Europeo. </a:t>
            </a:r>
          </a:p>
          <a:p>
            <a:pPr marL="342900" indent="-342900">
              <a:buFontTx/>
              <a:buChar char="-"/>
            </a:pPr>
            <a:r>
              <a:rPr lang="it-IT" sz="2400" dirty="0"/>
              <a:t>Prodotti modificati oltre l’ordinaria e straordinaria manutenzione. </a:t>
            </a:r>
          </a:p>
          <a:p>
            <a:pPr marL="342900" indent="-342900">
              <a:buFontTx/>
              <a:buChar char="-"/>
            </a:pPr>
            <a:r>
              <a:rPr lang="it-IT" sz="2400" dirty="0"/>
              <a:t>Tutti i nuovi prodotti immessi nello spazio Europeo, indipendentemente che siano stati costruiti in Paesi membri.</a:t>
            </a:r>
          </a:p>
        </p:txBody>
      </p:sp>
      <p:pic>
        <p:nvPicPr>
          <p:cNvPr id="4" name="Immagine 3">
            <a:extLst>
              <a:ext uri="{FF2B5EF4-FFF2-40B4-BE49-F238E27FC236}">
                <a16:creationId xmlns:a16="http://schemas.microsoft.com/office/drawing/2014/main" id="{49372102-7DFB-2AE6-8647-E25F5D4D2025}"/>
              </a:ext>
            </a:extLst>
          </p:cNvPr>
          <p:cNvPicPr>
            <a:picLocks noChangeAspect="1"/>
          </p:cNvPicPr>
          <p:nvPr/>
        </p:nvPicPr>
        <p:blipFill>
          <a:blip r:embed="rId2"/>
          <a:stretch>
            <a:fillRect/>
          </a:stretch>
        </p:blipFill>
        <p:spPr>
          <a:xfrm>
            <a:off x="9214572" y="1700959"/>
            <a:ext cx="2755755" cy="1503139"/>
          </a:xfrm>
          <a:prstGeom prst="rect">
            <a:avLst/>
          </a:prstGeom>
        </p:spPr>
      </p:pic>
      <p:pic>
        <p:nvPicPr>
          <p:cNvPr id="5" name="Immagine 4">
            <a:extLst>
              <a:ext uri="{FF2B5EF4-FFF2-40B4-BE49-F238E27FC236}">
                <a16:creationId xmlns:a16="http://schemas.microsoft.com/office/drawing/2014/main" id="{3A80654C-A607-D39E-5778-E7D8FEED6925}"/>
              </a:ext>
            </a:extLst>
          </p:cNvPr>
          <p:cNvPicPr>
            <a:picLocks noChangeAspect="1"/>
          </p:cNvPicPr>
          <p:nvPr/>
        </p:nvPicPr>
        <p:blipFill>
          <a:blip r:embed="rId3"/>
          <a:stretch>
            <a:fillRect/>
          </a:stretch>
        </p:blipFill>
        <p:spPr>
          <a:xfrm>
            <a:off x="9214572" y="3429000"/>
            <a:ext cx="2762665" cy="1392383"/>
          </a:xfrm>
          <a:prstGeom prst="rect">
            <a:avLst/>
          </a:prstGeom>
        </p:spPr>
      </p:pic>
      <p:pic>
        <p:nvPicPr>
          <p:cNvPr id="6" name="Immagine 5">
            <a:extLst>
              <a:ext uri="{FF2B5EF4-FFF2-40B4-BE49-F238E27FC236}">
                <a16:creationId xmlns:a16="http://schemas.microsoft.com/office/drawing/2014/main" id="{409F0ADC-1A60-F653-B67A-3D9A608D187B}"/>
              </a:ext>
            </a:extLst>
          </p:cNvPr>
          <p:cNvPicPr>
            <a:picLocks noChangeAspect="1"/>
          </p:cNvPicPr>
          <p:nvPr/>
        </p:nvPicPr>
        <p:blipFill>
          <a:blip r:embed="rId4"/>
          <a:stretch>
            <a:fillRect/>
          </a:stretch>
        </p:blipFill>
        <p:spPr>
          <a:xfrm>
            <a:off x="4443073" y="5198817"/>
            <a:ext cx="4129427" cy="1452182"/>
          </a:xfrm>
          <a:prstGeom prst="rect">
            <a:avLst/>
          </a:prstGeom>
        </p:spPr>
      </p:pic>
    </p:spTree>
    <p:extLst>
      <p:ext uri="{BB962C8B-B14F-4D97-AF65-F5344CB8AC3E}">
        <p14:creationId xmlns:p14="http://schemas.microsoft.com/office/powerpoint/2010/main" val="6682155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D1DB1DC6-BE91-6CE1-5202-3AF8FA4742BB}"/>
              </a:ext>
            </a:extLst>
          </p:cNvPr>
          <p:cNvSpPr txBox="1"/>
          <p:nvPr/>
        </p:nvSpPr>
        <p:spPr>
          <a:xfrm>
            <a:off x="6096000" y="384464"/>
            <a:ext cx="5469082" cy="461665"/>
          </a:xfrm>
          <a:prstGeom prst="rect">
            <a:avLst/>
          </a:prstGeom>
          <a:solidFill>
            <a:srgbClr val="FFFF00"/>
          </a:solidFill>
        </p:spPr>
        <p:txBody>
          <a:bodyPr wrap="square" rtlCol="0">
            <a:spAutoFit/>
          </a:bodyPr>
          <a:lstStyle/>
          <a:p>
            <a:r>
              <a:rPr lang="it-IT" sz="2400" dirty="0"/>
              <a:t>COLLEGAMENTO CON ALTRE  «DIRETTIVE»</a:t>
            </a:r>
            <a:endParaRPr lang="it-IT" sz="2400" b="1" dirty="0"/>
          </a:p>
        </p:txBody>
      </p:sp>
      <p:sp>
        <p:nvSpPr>
          <p:cNvPr id="7" name="CasellaDiTesto 6">
            <a:extLst>
              <a:ext uri="{FF2B5EF4-FFF2-40B4-BE49-F238E27FC236}">
                <a16:creationId xmlns:a16="http://schemas.microsoft.com/office/drawing/2014/main" id="{82712889-5EC8-BE98-67CF-EB7B021499F8}"/>
              </a:ext>
            </a:extLst>
          </p:cNvPr>
          <p:cNvSpPr txBox="1"/>
          <p:nvPr/>
        </p:nvSpPr>
        <p:spPr>
          <a:xfrm>
            <a:off x="841664" y="1641764"/>
            <a:ext cx="9268691" cy="1292662"/>
          </a:xfrm>
          <a:prstGeom prst="rect">
            <a:avLst/>
          </a:prstGeom>
          <a:solidFill>
            <a:schemeClr val="accent6">
              <a:lumMod val="40000"/>
              <a:lumOff val="60000"/>
            </a:schemeClr>
          </a:solidFill>
        </p:spPr>
        <p:txBody>
          <a:bodyPr wrap="square" rtlCol="0">
            <a:spAutoFit/>
          </a:bodyPr>
          <a:lstStyle/>
          <a:p>
            <a:r>
              <a:rPr lang="it-IT" sz="2400" dirty="0">
                <a:solidFill>
                  <a:srgbClr val="FF0000"/>
                </a:solidFill>
              </a:rPr>
              <a:t>La DIRETTIVA non si applica </a:t>
            </a:r>
            <a:r>
              <a:rPr lang="it-IT" dirty="0"/>
              <a:t>– cessa di applicarsi – a Macchine e per pericoli che sono interamente o parzialmente oggetto di altre Direttive</a:t>
            </a:r>
          </a:p>
          <a:p>
            <a:r>
              <a:rPr lang="it-IT" dirty="0"/>
              <a:t>(Es. DIRETTIVA TRATTORI……. dove la Direttiva specifica non copre tutti i Rischi si applica in parallelo anche la Direttiva Macchine)</a:t>
            </a:r>
          </a:p>
        </p:txBody>
      </p:sp>
      <p:sp>
        <p:nvSpPr>
          <p:cNvPr id="8" name="CasellaDiTesto 7">
            <a:extLst>
              <a:ext uri="{FF2B5EF4-FFF2-40B4-BE49-F238E27FC236}">
                <a16:creationId xmlns:a16="http://schemas.microsoft.com/office/drawing/2014/main" id="{923CFB45-96E1-EDE6-3E40-DB6E733281C0}"/>
              </a:ext>
            </a:extLst>
          </p:cNvPr>
          <p:cNvSpPr txBox="1"/>
          <p:nvPr/>
        </p:nvSpPr>
        <p:spPr>
          <a:xfrm>
            <a:off x="1762991" y="3730061"/>
            <a:ext cx="9268691" cy="1292662"/>
          </a:xfrm>
          <a:prstGeom prst="rect">
            <a:avLst/>
          </a:prstGeom>
          <a:solidFill>
            <a:schemeClr val="tx2">
              <a:lumMod val="20000"/>
              <a:lumOff val="80000"/>
            </a:schemeClr>
          </a:solidFill>
        </p:spPr>
        <p:txBody>
          <a:bodyPr wrap="square" rtlCol="0">
            <a:spAutoFit/>
          </a:bodyPr>
          <a:lstStyle/>
          <a:p>
            <a:r>
              <a:rPr lang="it-IT" sz="2400" dirty="0">
                <a:solidFill>
                  <a:srgbClr val="FF0000"/>
                </a:solidFill>
              </a:rPr>
              <a:t>La DIRETTIVA non si applica </a:t>
            </a:r>
            <a:r>
              <a:rPr lang="it-IT" dirty="0"/>
              <a:t> alle Macchine appositamente progettate e costruite ai fini di ricerca e per essere utilizzate temporaneamente nei laboratori pericoli che sono interamente o parzialmente oggetto di altre Direttive</a:t>
            </a:r>
          </a:p>
          <a:p>
            <a:endParaRPr lang="it-IT" dirty="0"/>
          </a:p>
        </p:txBody>
      </p:sp>
    </p:spTree>
    <p:extLst>
      <p:ext uri="{BB962C8B-B14F-4D97-AF65-F5344CB8AC3E}">
        <p14:creationId xmlns:p14="http://schemas.microsoft.com/office/powerpoint/2010/main" val="36261118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D1DB1DC6-BE91-6CE1-5202-3AF8FA4742BB}"/>
              </a:ext>
            </a:extLst>
          </p:cNvPr>
          <p:cNvSpPr txBox="1"/>
          <p:nvPr/>
        </p:nvSpPr>
        <p:spPr>
          <a:xfrm>
            <a:off x="301336" y="280555"/>
            <a:ext cx="11232573" cy="830997"/>
          </a:xfrm>
          <a:prstGeom prst="rect">
            <a:avLst/>
          </a:prstGeom>
          <a:solidFill>
            <a:srgbClr val="FFFF00"/>
          </a:solidFill>
        </p:spPr>
        <p:txBody>
          <a:bodyPr wrap="square" rtlCol="0">
            <a:spAutoFit/>
          </a:bodyPr>
          <a:lstStyle/>
          <a:p>
            <a:r>
              <a:rPr lang="it-IT" sz="2400" dirty="0"/>
              <a:t> </a:t>
            </a:r>
            <a:r>
              <a:rPr lang="it-IT" sz="2400" dirty="0">
                <a:solidFill>
                  <a:srgbClr val="FF0000"/>
                </a:solidFill>
              </a:rPr>
              <a:t>ALTRE  «DIRETTIVE» </a:t>
            </a:r>
          </a:p>
          <a:p>
            <a:r>
              <a:rPr lang="it-IT" sz="2400" dirty="0"/>
              <a:t>applicabili alle macchine per i pericoli non disciplinati dalla Direttiva Macchine</a:t>
            </a:r>
            <a:endParaRPr lang="it-IT" sz="2400" b="1" dirty="0"/>
          </a:p>
        </p:txBody>
      </p:sp>
      <p:sp>
        <p:nvSpPr>
          <p:cNvPr id="7" name="CasellaDiTesto 6">
            <a:extLst>
              <a:ext uri="{FF2B5EF4-FFF2-40B4-BE49-F238E27FC236}">
                <a16:creationId xmlns:a16="http://schemas.microsoft.com/office/drawing/2014/main" id="{82712889-5EC8-BE98-67CF-EB7B021499F8}"/>
              </a:ext>
            </a:extLst>
          </p:cNvPr>
          <p:cNvSpPr txBox="1"/>
          <p:nvPr/>
        </p:nvSpPr>
        <p:spPr>
          <a:xfrm>
            <a:off x="301337" y="1318022"/>
            <a:ext cx="11232572" cy="5170646"/>
          </a:xfrm>
          <a:prstGeom prst="rect">
            <a:avLst/>
          </a:prstGeom>
          <a:solidFill>
            <a:schemeClr val="accent6">
              <a:lumMod val="40000"/>
              <a:lumOff val="60000"/>
            </a:schemeClr>
          </a:solidFill>
        </p:spPr>
        <p:txBody>
          <a:bodyPr wrap="square" rtlCol="0">
            <a:spAutoFit/>
          </a:bodyPr>
          <a:lstStyle/>
          <a:p>
            <a:r>
              <a:rPr lang="it-IT" sz="2400" dirty="0">
                <a:solidFill>
                  <a:srgbClr val="FF0000"/>
                </a:solidFill>
              </a:rPr>
              <a:t>DIRETTIVA 89/106/CE </a:t>
            </a:r>
            <a:r>
              <a:rPr lang="it-IT" sz="2000" dirty="0"/>
              <a:t>sui prodotti da costruzione (DPC) per le macchine progettate per essere incorporate in modo permanente in opere da costruzione (cancelli – porte – finestre – impianti di ventilazione e condizionamento);</a:t>
            </a:r>
          </a:p>
          <a:p>
            <a:r>
              <a:rPr lang="it-IT" sz="2400" dirty="0">
                <a:solidFill>
                  <a:srgbClr val="FF0000"/>
                </a:solidFill>
              </a:rPr>
              <a:t>DIRETTIVA 97/68/CE –(2002/88/CE e 2004/26/CE</a:t>
            </a:r>
          </a:p>
          <a:p>
            <a:r>
              <a:rPr lang="it-IT" sz="2000" dirty="0"/>
              <a:t>emissione di inquinanti gassosi e particolato inquinante prodotti dai motori a combustione interna per macchine mobili non stradali;</a:t>
            </a:r>
          </a:p>
          <a:p>
            <a:r>
              <a:rPr lang="it-IT" sz="2400" dirty="0">
                <a:solidFill>
                  <a:srgbClr val="FF0000"/>
                </a:solidFill>
              </a:rPr>
              <a:t>DIRETTIVA 199/5/CE </a:t>
            </a:r>
            <a:r>
              <a:rPr lang="it-IT" sz="2400" dirty="0"/>
              <a:t> </a:t>
            </a:r>
            <a:r>
              <a:rPr lang="it-IT" sz="2000" dirty="0"/>
              <a:t>per apparecchiature radio e apparecchiature terminali di telecomunicazione (DAR e TC);</a:t>
            </a:r>
          </a:p>
          <a:p>
            <a:r>
              <a:rPr lang="it-IT" sz="2400" dirty="0">
                <a:solidFill>
                  <a:srgbClr val="FF0000"/>
                </a:solidFill>
              </a:rPr>
              <a:t>DIRETTIVA 2000/14/CE ( 2005/88/CE </a:t>
            </a:r>
            <a:r>
              <a:rPr lang="it-IT" sz="2000" dirty="0"/>
              <a:t>per l’emissione acustica ambientale delle macchine e attrezzature destinate a funzionare all’aperto (DEO); </a:t>
            </a:r>
          </a:p>
          <a:p>
            <a:r>
              <a:rPr lang="it-IT" sz="2400" dirty="0">
                <a:solidFill>
                  <a:srgbClr val="FF0000"/>
                </a:solidFill>
              </a:rPr>
              <a:t>DIRETTIVA 2002/95/CE </a:t>
            </a:r>
            <a:r>
              <a:rPr lang="it-IT" sz="2000" dirty="0"/>
              <a:t>uso di determinate sostanze pericolose nelle apparecchiature elettriche (ROHS) (es. grandi elettrodomestici non per uso domestico)</a:t>
            </a:r>
          </a:p>
          <a:p>
            <a:r>
              <a:rPr lang="it-IT" sz="2400" dirty="0">
                <a:solidFill>
                  <a:srgbClr val="FF0000"/>
                </a:solidFill>
              </a:rPr>
              <a:t>DIRETTIVA 2004/108/CE </a:t>
            </a:r>
            <a:r>
              <a:rPr lang="it-IT" sz="2400" dirty="0"/>
              <a:t>(</a:t>
            </a:r>
            <a:r>
              <a:rPr lang="it-IT" sz="2000" dirty="0"/>
              <a:t>DCEM) compatibilità elettromagnetica per le macchine elettriche che possono generare o essere interessate da perturbazioni elettromagnetiche </a:t>
            </a:r>
          </a:p>
          <a:p>
            <a:endParaRPr lang="it-IT" dirty="0"/>
          </a:p>
        </p:txBody>
      </p:sp>
    </p:spTree>
    <p:extLst>
      <p:ext uri="{BB962C8B-B14F-4D97-AF65-F5344CB8AC3E}">
        <p14:creationId xmlns:p14="http://schemas.microsoft.com/office/powerpoint/2010/main" val="41123757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74801153-3E30-09D4-5C1F-740890D0FC3F}"/>
              </a:ext>
            </a:extLst>
          </p:cNvPr>
          <p:cNvPicPr>
            <a:picLocks noChangeAspect="1"/>
          </p:cNvPicPr>
          <p:nvPr/>
        </p:nvPicPr>
        <p:blipFill>
          <a:blip r:embed="rId2"/>
          <a:stretch>
            <a:fillRect/>
          </a:stretch>
        </p:blipFill>
        <p:spPr>
          <a:xfrm>
            <a:off x="6096000" y="95250"/>
            <a:ext cx="5238750" cy="6667500"/>
          </a:xfrm>
          <a:prstGeom prst="rect">
            <a:avLst/>
          </a:prstGeom>
        </p:spPr>
      </p:pic>
      <p:sp>
        <p:nvSpPr>
          <p:cNvPr id="7" name="CasellaDiTesto 6">
            <a:extLst>
              <a:ext uri="{FF2B5EF4-FFF2-40B4-BE49-F238E27FC236}">
                <a16:creationId xmlns:a16="http://schemas.microsoft.com/office/drawing/2014/main" id="{C6A2FE3C-D228-4E07-23FB-2D0955DB3B8D}"/>
              </a:ext>
            </a:extLst>
          </p:cNvPr>
          <p:cNvSpPr txBox="1"/>
          <p:nvPr/>
        </p:nvSpPr>
        <p:spPr>
          <a:xfrm>
            <a:off x="675410" y="166255"/>
            <a:ext cx="4987636" cy="1477328"/>
          </a:xfrm>
          <a:prstGeom prst="rect">
            <a:avLst/>
          </a:prstGeom>
          <a:solidFill>
            <a:schemeClr val="accent1">
              <a:lumMod val="20000"/>
              <a:lumOff val="80000"/>
            </a:schemeClr>
          </a:solidFill>
        </p:spPr>
        <p:txBody>
          <a:bodyPr wrap="square" rtlCol="0">
            <a:spAutoFit/>
          </a:bodyPr>
          <a:lstStyle/>
          <a:p>
            <a:pPr algn="ctr"/>
            <a:r>
              <a:rPr lang="it-IT" b="1" dirty="0">
                <a:solidFill>
                  <a:srgbClr val="FF0000"/>
                </a:solidFill>
              </a:rPr>
              <a:t>           Attori DIRETTIVA MACCHINE</a:t>
            </a:r>
          </a:p>
          <a:p>
            <a:pPr marL="285750" indent="-285750">
              <a:buFontTx/>
              <a:buChar char="-"/>
            </a:pPr>
            <a:r>
              <a:rPr lang="it-IT" dirty="0"/>
              <a:t>Fabbricante o Mandatario</a:t>
            </a:r>
          </a:p>
          <a:p>
            <a:pPr marL="285750" indent="-285750">
              <a:buFontTx/>
              <a:buChar char="-"/>
            </a:pPr>
            <a:r>
              <a:rPr lang="it-IT" dirty="0"/>
              <a:t>Importatore</a:t>
            </a:r>
          </a:p>
          <a:p>
            <a:pPr marL="285750" indent="-285750">
              <a:buFontTx/>
              <a:buChar char="-"/>
            </a:pPr>
            <a:r>
              <a:rPr lang="it-IT" dirty="0"/>
              <a:t>Distributore</a:t>
            </a:r>
          </a:p>
          <a:p>
            <a:pPr marL="285750" indent="-285750">
              <a:buFontTx/>
              <a:buChar char="-"/>
            </a:pPr>
            <a:endParaRPr lang="it-IT" dirty="0"/>
          </a:p>
        </p:txBody>
      </p:sp>
      <p:sp>
        <p:nvSpPr>
          <p:cNvPr id="9" name="CasellaDiTesto 8">
            <a:extLst>
              <a:ext uri="{FF2B5EF4-FFF2-40B4-BE49-F238E27FC236}">
                <a16:creationId xmlns:a16="http://schemas.microsoft.com/office/drawing/2014/main" id="{13DC4B2A-F81A-3080-D12B-2B44ACFAD621}"/>
              </a:ext>
            </a:extLst>
          </p:cNvPr>
          <p:cNvSpPr txBox="1"/>
          <p:nvPr/>
        </p:nvSpPr>
        <p:spPr>
          <a:xfrm>
            <a:off x="587087" y="3325091"/>
            <a:ext cx="5164282" cy="1200329"/>
          </a:xfrm>
          <a:prstGeom prst="rect">
            <a:avLst/>
          </a:prstGeom>
          <a:solidFill>
            <a:schemeClr val="accent2">
              <a:lumMod val="40000"/>
              <a:lumOff val="60000"/>
            </a:schemeClr>
          </a:solidFill>
        </p:spPr>
        <p:txBody>
          <a:bodyPr wrap="square" rtlCol="0">
            <a:spAutoFit/>
          </a:bodyPr>
          <a:lstStyle/>
          <a:p>
            <a:pPr algn="ctr"/>
            <a:r>
              <a:rPr lang="it-IT" b="1" dirty="0">
                <a:solidFill>
                  <a:srgbClr val="FF0000"/>
                </a:solidFill>
              </a:rPr>
              <a:t>Attori  </a:t>
            </a:r>
            <a:r>
              <a:rPr lang="it-IT" b="1" dirty="0" err="1">
                <a:solidFill>
                  <a:srgbClr val="FF0000"/>
                </a:solidFill>
              </a:rPr>
              <a:t>D.Lgs.</a:t>
            </a:r>
            <a:r>
              <a:rPr lang="it-IT" b="1" dirty="0">
                <a:solidFill>
                  <a:srgbClr val="FF0000"/>
                </a:solidFill>
              </a:rPr>
              <a:t> 81/08</a:t>
            </a:r>
          </a:p>
          <a:p>
            <a:pPr marL="285750" indent="-285750">
              <a:buFontTx/>
              <a:buChar char="-"/>
            </a:pPr>
            <a:r>
              <a:rPr lang="it-IT" dirty="0"/>
              <a:t>Progettista</a:t>
            </a:r>
          </a:p>
          <a:p>
            <a:pPr marL="285750" indent="-285750">
              <a:buFontTx/>
              <a:buChar char="-"/>
            </a:pPr>
            <a:r>
              <a:rPr lang="it-IT" dirty="0"/>
              <a:t>Installatore</a:t>
            </a:r>
          </a:p>
          <a:p>
            <a:pPr marL="285750" indent="-285750">
              <a:buFontTx/>
              <a:buChar char="-"/>
            </a:pPr>
            <a:r>
              <a:rPr lang="it-IT" dirty="0"/>
              <a:t>Datore di Lavoro</a:t>
            </a:r>
          </a:p>
        </p:txBody>
      </p:sp>
      <p:sp>
        <p:nvSpPr>
          <p:cNvPr id="10" name="Freccia a destra 9">
            <a:extLst>
              <a:ext uri="{FF2B5EF4-FFF2-40B4-BE49-F238E27FC236}">
                <a16:creationId xmlns:a16="http://schemas.microsoft.com/office/drawing/2014/main" id="{9D8E1E58-06D8-A72F-449E-47E9F6208576}"/>
              </a:ext>
            </a:extLst>
          </p:cNvPr>
          <p:cNvSpPr/>
          <p:nvPr/>
        </p:nvSpPr>
        <p:spPr>
          <a:xfrm>
            <a:off x="4447308" y="613064"/>
            <a:ext cx="904009" cy="8624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Freccia a destra 11">
            <a:extLst>
              <a:ext uri="{FF2B5EF4-FFF2-40B4-BE49-F238E27FC236}">
                <a16:creationId xmlns:a16="http://schemas.microsoft.com/office/drawing/2014/main" id="{4988C86A-58E0-AF8B-9429-AE79ABEB4F11}"/>
              </a:ext>
            </a:extLst>
          </p:cNvPr>
          <p:cNvSpPr/>
          <p:nvPr/>
        </p:nvSpPr>
        <p:spPr>
          <a:xfrm>
            <a:off x="4447307" y="3429000"/>
            <a:ext cx="904009" cy="8624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8589589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a:extLst>
              <a:ext uri="{FF2B5EF4-FFF2-40B4-BE49-F238E27FC236}">
                <a16:creationId xmlns:a16="http://schemas.microsoft.com/office/drawing/2014/main" id="{2936BD8A-032C-26BD-E1EC-8B9C34FAFF10}"/>
              </a:ext>
            </a:extLst>
          </p:cNvPr>
          <p:cNvSpPr>
            <a:spLocks noChangeArrowheads="1"/>
          </p:cNvSpPr>
          <p:nvPr/>
        </p:nvSpPr>
        <p:spPr bwMode="auto">
          <a:xfrm>
            <a:off x="1524000" y="3063875"/>
            <a:ext cx="91440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it-IT" altLang="it-IT" sz="1800" b="1">
                <a:latin typeface="Arial" panose="020B0604020202020204" pitchFamily="34" charset="0"/>
                <a:cs typeface="Arial" panose="020B0604020202020204" pitchFamily="34" charset="0"/>
              </a:rPr>
              <a:t> </a:t>
            </a:r>
            <a:r>
              <a:rPr lang="it-IT" altLang="it-IT" sz="1800">
                <a:latin typeface="Arial" panose="020B0604020202020204" pitchFamily="34" charset="0"/>
                <a:cs typeface="Arial" panose="020B0604020202020204" pitchFamily="34" charset="0"/>
              </a:rPr>
              <a:t>   </a:t>
            </a:r>
            <a:br>
              <a:rPr lang="it-IT" altLang="it-IT" sz="1800" b="1">
                <a:latin typeface="Arial" panose="020B0604020202020204" pitchFamily="34" charset="0"/>
                <a:cs typeface="Arial" panose="020B0604020202020204" pitchFamily="34" charset="0"/>
              </a:rPr>
            </a:br>
            <a:endParaRPr lang="it-IT" altLang="it-IT" sz="2400"/>
          </a:p>
        </p:txBody>
      </p:sp>
      <p:sp>
        <p:nvSpPr>
          <p:cNvPr id="6147" name="Rectangle 16">
            <a:extLst>
              <a:ext uri="{FF2B5EF4-FFF2-40B4-BE49-F238E27FC236}">
                <a16:creationId xmlns:a16="http://schemas.microsoft.com/office/drawing/2014/main" id="{B46876A6-E0C7-A5ED-E3FC-96AC2475BB62}"/>
              </a:ext>
            </a:extLst>
          </p:cNvPr>
          <p:cNvSpPr>
            <a:spLocks noChangeArrowheads="1"/>
          </p:cNvSpPr>
          <p:nvPr/>
        </p:nvSpPr>
        <p:spPr bwMode="auto">
          <a:xfrm>
            <a:off x="1836738" y="107951"/>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it-IT" altLang="it-IT" sz="2400"/>
          </a:p>
        </p:txBody>
      </p:sp>
      <p:pic>
        <p:nvPicPr>
          <p:cNvPr id="6148" name="Picture 2">
            <a:extLst>
              <a:ext uri="{FF2B5EF4-FFF2-40B4-BE49-F238E27FC236}">
                <a16:creationId xmlns:a16="http://schemas.microsoft.com/office/drawing/2014/main" id="{153BA5AB-A22C-EA0A-E27C-48CE97AA1A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6620" y="177690"/>
            <a:ext cx="5786437" cy="3505200"/>
          </a:xfrm>
          <a:prstGeom prst="rect">
            <a:avLst/>
          </a:prstGeom>
          <a:solidFill>
            <a:srgbClr val="FFFF66"/>
          </a:solidFill>
          <a:ln w="57150">
            <a:solidFill>
              <a:srgbClr val="92D050"/>
            </a:solidFill>
            <a:miter lim="800000"/>
            <a:headEnd/>
            <a:tailEnd/>
          </a:ln>
        </p:spPr>
      </p:pic>
      <p:pic>
        <p:nvPicPr>
          <p:cNvPr id="6150" name="Gruppo 19">
            <a:extLst>
              <a:ext uri="{FF2B5EF4-FFF2-40B4-BE49-F238E27FC236}">
                <a16:creationId xmlns:a16="http://schemas.microsoft.com/office/drawing/2014/main" id="{6D590A4E-8B49-453D-6624-3F88131407EF}"/>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437677">
            <a:off x="7302199" y="3604763"/>
            <a:ext cx="4496109" cy="3143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magine 1">
            <a:extLst>
              <a:ext uri="{FF2B5EF4-FFF2-40B4-BE49-F238E27FC236}">
                <a16:creationId xmlns:a16="http://schemas.microsoft.com/office/drawing/2014/main" id="{C822271E-9E74-EDFA-FC96-281DFC2F70E1}"/>
              </a:ext>
            </a:extLst>
          </p:cNvPr>
          <p:cNvPicPr>
            <a:picLocks noChangeAspect="1"/>
          </p:cNvPicPr>
          <p:nvPr/>
        </p:nvPicPr>
        <p:blipFill>
          <a:blip r:embed="rId4"/>
          <a:stretch>
            <a:fillRect/>
          </a:stretch>
        </p:blipFill>
        <p:spPr>
          <a:xfrm>
            <a:off x="379949" y="2974885"/>
            <a:ext cx="1774090" cy="3139712"/>
          </a:xfrm>
          <a:prstGeom prst="rect">
            <a:avLst/>
          </a:prstGeom>
        </p:spPr>
      </p:pic>
      <p:pic>
        <p:nvPicPr>
          <p:cNvPr id="3" name="Immagine 2">
            <a:extLst>
              <a:ext uri="{FF2B5EF4-FFF2-40B4-BE49-F238E27FC236}">
                <a16:creationId xmlns:a16="http://schemas.microsoft.com/office/drawing/2014/main" id="{DE870CD2-C40E-A3AE-0A23-A9CB3A17A877}"/>
              </a:ext>
            </a:extLst>
          </p:cNvPr>
          <p:cNvPicPr>
            <a:picLocks noChangeAspect="1"/>
          </p:cNvPicPr>
          <p:nvPr/>
        </p:nvPicPr>
        <p:blipFill>
          <a:blip r:embed="rId5"/>
          <a:stretch>
            <a:fillRect/>
          </a:stretch>
        </p:blipFill>
        <p:spPr>
          <a:xfrm>
            <a:off x="2386789" y="4761719"/>
            <a:ext cx="4190657" cy="958179"/>
          </a:xfrm>
          <a:prstGeom prst="rect">
            <a:avLst/>
          </a:prstGeom>
        </p:spPr>
      </p:pic>
      <p:pic>
        <p:nvPicPr>
          <p:cNvPr id="4" name="Immagine 3">
            <a:extLst>
              <a:ext uri="{FF2B5EF4-FFF2-40B4-BE49-F238E27FC236}">
                <a16:creationId xmlns:a16="http://schemas.microsoft.com/office/drawing/2014/main" id="{16FCC2E2-CA86-01BB-19AD-E2829C93F4B4}"/>
              </a:ext>
            </a:extLst>
          </p:cNvPr>
          <p:cNvPicPr>
            <a:picLocks noChangeAspect="1"/>
          </p:cNvPicPr>
          <p:nvPr/>
        </p:nvPicPr>
        <p:blipFill>
          <a:blip r:embed="rId6"/>
          <a:stretch>
            <a:fillRect/>
          </a:stretch>
        </p:blipFill>
        <p:spPr>
          <a:xfrm>
            <a:off x="1363606" y="4122627"/>
            <a:ext cx="5540379" cy="422114"/>
          </a:xfrm>
          <a:prstGeom prst="rect">
            <a:avLst/>
          </a:prstGeom>
        </p:spPr>
      </p:pic>
      <p:sp>
        <p:nvSpPr>
          <p:cNvPr id="5" name="Freccia a destra 4">
            <a:extLst>
              <a:ext uri="{FF2B5EF4-FFF2-40B4-BE49-F238E27FC236}">
                <a16:creationId xmlns:a16="http://schemas.microsoft.com/office/drawing/2014/main" id="{C038FFA8-36FF-12CB-2649-070B313EE8C0}"/>
              </a:ext>
            </a:extLst>
          </p:cNvPr>
          <p:cNvSpPr/>
          <p:nvPr/>
        </p:nvSpPr>
        <p:spPr>
          <a:xfrm>
            <a:off x="7423749" y="4574135"/>
            <a:ext cx="899369" cy="1107659"/>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730BD02C-F54D-133B-9D6A-ED2931ED140A}"/>
              </a:ext>
            </a:extLst>
          </p:cNvPr>
          <p:cNvPicPr>
            <a:picLocks noChangeAspect="1"/>
          </p:cNvPicPr>
          <p:nvPr/>
        </p:nvPicPr>
        <p:blipFill>
          <a:blip r:embed="rId2"/>
          <a:stretch>
            <a:fillRect/>
          </a:stretch>
        </p:blipFill>
        <p:spPr>
          <a:xfrm>
            <a:off x="838060" y="-1"/>
            <a:ext cx="5270375" cy="6754091"/>
          </a:xfrm>
          <a:prstGeom prst="rect">
            <a:avLst/>
          </a:prstGeom>
        </p:spPr>
      </p:pic>
      <p:sp>
        <p:nvSpPr>
          <p:cNvPr id="3" name="CasellaDiTesto 2">
            <a:extLst>
              <a:ext uri="{FF2B5EF4-FFF2-40B4-BE49-F238E27FC236}">
                <a16:creationId xmlns:a16="http://schemas.microsoft.com/office/drawing/2014/main" id="{2E077530-E5FA-D23D-A3FD-E516254E21C2}"/>
              </a:ext>
            </a:extLst>
          </p:cNvPr>
          <p:cNvSpPr txBox="1"/>
          <p:nvPr/>
        </p:nvSpPr>
        <p:spPr>
          <a:xfrm>
            <a:off x="6338455" y="148395"/>
            <a:ext cx="5631872" cy="3693319"/>
          </a:xfrm>
          <a:prstGeom prst="rect">
            <a:avLst/>
          </a:prstGeom>
          <a:solidFill>
            <a:schemeClr val="accent2">
              <a:lumMod val="20000"/>
              <a:lumOff val="80000"/>
            </a:schemeClr>
          </a:solidFill>
        </p:spPr>
        <p:txBody>
          <a:bodyPr wrap="square" rtlCol="0">
            <a:spAutoFit/>
          </a:bodyPr>
          <a:lstStyle/>
          <a:p>
            <a:r>
              <a:rPr lang="it-IT" dirty="0"/>
              <a:t>Profili di responsabilità</a:t>
            </a:r>
          </a:p>
          <a:p>
            <a:r>
              <a:rPr lang="it-IT" b="1" dirty="0"/>
              <a:t>COSTRUTTORE</a:t>
            </a:r>
          </a:p>
          <a:p>
            <a:pPr marL="285750" indent="-285750">
              <a:buFontTx/>
              <a:buChar char="-"/>
            </a:pPr>
            <a:r>
              <a:rPr lang="it-IT" dirty="0"/>
              <a:t>Rispetto della Direttiva</a:t>
            </a:r>
          </a:p>
          <a:p>
            <a:pPr marL="285750" indent="-285750">
              <a:buFontTx/>
              <a:buChar char="-"/>
            </a:pPr>
            <a:r>
              <a:rPr lang="it-IT" dirty="0"/>
              <a:t>Responsabile di tutti i Rischi (palesi e occulti) che caratterizzano il (suo) prodotto e della relativa documentazione</a:t>
            </a:r>
          </a:p>
          <a:p>
            <a:pPr marL="285750" indent="-285750">
              <a:buFontTx/>
              <a:buChar char="-"/>
            </a:pPr>
            <a:endParaRPr lang="it-IT" dirty="0"/>
          </a:p>
          <a:p>
            <a:r>
              <a:rPr lang="it-IT" b="1" dirty="0"/>
              <a:t>PROGETTISTA</a:t>
            </a:r>
          </a:p>
          <a:p>
            <a:pPr marL="285750" indent="-285750">
              <a:buFontTx/>
              <a:buChar char="-"/>
            </a:pPr>
            <a:r>
              <a:rPr lang="it-IT" dirty="0"/>
              <a:t>Riduce il Rischio in progettazione (UNI EN 292/2)</a:t>
            </a:r>
          </a:p>
          <a:p>
            <a:pPr marL="285750" indent="-285750">
              <a:buFontTx/>
              <a:buChar char="-"/>
            </a:pPr>
            <a:r>
              <a:rPr lang="it-IT" dirty="0"/>
              <a:t>Adotta le protezioni (UNI EN 292/2)</a:t>
            </a:r>
          </a:p>
          <a:p>
            <a:pPr marL="285750" indent="-285750">
              <a:buFontTx/>
              <a:buChar char="-"/>
            </a:pPr>
            <a:r>
              <a:rPr lang="it-IT" dirty="0"/>
              <a:t>Individua le istruzioni per l’uso (UNI EN 292/2)</a:t>
            </a:r>
          </a:p>
          <a:p>
            <a:pPr marL="285750" indent="-285750">
              <a:buFontTx/>
              <a:buChar char="-"/>
            </a:pPr>
            <a:r>
              <a:rPr lang="it-IT" dirty="0"/>
              <a:t>Individua le precauzioni supplementari (UNI EN 292/2)</a:t>
            </a:r>
          </a:p>
          <a:p>
            <a:pPr marL="285750" indent="-285750">
              <a:buFontTx/>
              <a:buChar char="-"/>
            </a:pPr>
            <a:endParaRPr lang="it-IT" dirty="0"/>
          </a:p>
        </p:txBody>
      </p:sp>
      <p:sp>
        <p:nvSpPr>
          <p:cNvPr id="5" name="Freccia a destra 4">
            <a:extLst>
              <a:ext uri="{FF2B5EF4-FFF2-40B4-BE49-F238E27FC236}">
                <a16:creationId xmlns:a16="http://schemas.microsoft.com/office/drawing/2014/main" id="{956E9C22-AE8D-B9AF-9355-515632207CCE}"/>
              </a:ext>
            </a:extLst>
          </p:cNvPr>
          <p:cNvSpPr/>
          <p:nvPr/>
        </p:nvSpPr>
        <p:spPr>
          <a:xfrm>
            <a:off x="3771900" y="1995055"/>
            <a:ext cx="2324100" cy="737754"/>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CasellaDiTesto 5">
            <a:extLst>
              <a:ext uri="{FF2B5EF4-FFF2-40B4-BE49-F238E27FC236}">
                <a16:creationId xmlns:a16="http://schemas.microsoft.com/office/drawing/2014/main" id="{05553EDE-BA48-90D5-7E3A-1BD357EE7D45}"/>
              </a:ext>
            </a:extLst>
          </p:cNvPr>
          <p:cNvSpPr txBox="1"/>
          <p:nvPr/>
        </p:nvSpPr>
        <p:spPr>
          <a:xfrm>
            <a:off x="6885709" y="4520045"/>
            <a:ext cx="4242955" cy="1200329"/>
          </a:xfrm>
          <a:prstGeom prst="rect">
            <a:avLst/>
          </a:prstGeom>
          <a:solidFill>
            <a:srgbClr val="FFFF00"/>
          </a:solidFill>
        </p:spPr>
        <p:txBody>
          <a:bodyPr wrap="square" rtlCol="0">
            <a:spAutoFit/>
          </a:bodyPr>
          <a:lstStyle/>
          <a:p>
            <a:r>
              <a:rPr lang="it-IT" dirty="0"/>
              <a:t>Obbligo di marcatura CE</a:t>
            </a:r>
          </a:p>
          <a:p>
            <a:r>
              <a:rPr lang="it-IT" dirty="0"/>
              <a:t>Per modifiche apportate ad una macchina che non rientrino nella ordinaria manutenzione</a:t>
            </a:r>
          </a:p>
        </p:txBody>
      </p:sp>
      <p:sp>
        <p:nvSpPr>
          <p:cNvPr id="7" name="Freccia a destra 6">
            <a:extLst>
              <a:ext uri="{FF2B5EF4-FFF2-40B4-BE49-F238E27FC236}">
                <a16:creationId xmlns:a16="http://schemas.microsoft.com/office/drawing/2014/main" id="{2068BDD6-A7A3-1A13-A2B7-F5FFE56906CD}"/>
              </a:ext>
            </a:extLst>
          </p:cNvPr>
          <p:cNvSpPr/>
          <p:nvPr/>
        </p:nvSpPr>
        <p:spPr>
          <a:xfrm>
            <a:off x="5777345" y="4956464"/>
            <a:ext cx="768928" cy="6026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40116123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FEC5D15D-92F3-42E2-66E2-9F018F5E4479}"/>
              </a:ext>
            </a:extLst>
          </p:cNvPr>
          <p:cNvPicPr>
            <a:picLocks noChangeAspect="1"/>
          </p:cNvPicPr>
          <p:nvPr/>
        </p:nvPicPr>
        <p:blipFill>
          <a:blip r:embed="rId2"/>
          <a:stretch>
            <a:fillRect/>
          </a:stretch>
        </p:blipFill>
        <p:spPr>
          <a:xfrm>
            <a:off x="462676" y="306532"/>
            <a:ext cx="5161278" cy="6244936"/>
          </a:xfrm>
          <a:prstGeom prst="rect">
            <a:avLst/>
          </a:prstGeom>
        </p:spPr>
      </p:pic>
    </p:spTree>
    <p:extLst>
      <p:ext uri="{BB962C8B-B14F-4D97-AF65-F5344CB8AC3E}">
        <p14:creationId xmlns:p14="http://schemas.microsoft.com/office/powerpoint/2010/main" val="1317834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FEC5D15D-92F3-42E2-66E2-9F018F5E4479}"/>
              </a:ext>
            </a:extLst>
          </p:cNvPr>
          <p:cNvPicPr>
            <a:picLocks noChangeAspect="1"/>
          </p:cNvPicPr>
          <p:nvPr/>
        </p:nvPicPr>
        <p:blipFill>
          <a:blip r:embed="rId2"/>
          <a:stretch>
            <a:fillRect/>
          </a:stretch>
        </p:blipFill>
        <p:spPr>
          <a:xfrm>
            <a:off x="431503" y="306532"/>
            <a:ext cx="5161278" cy="6244936"/>
          </a:xfrm>
          <a:prstGeom prst="rect">
            <a:avLst/>
          </a:prstGeom>
        </p:spPr>
      </p:pic>
      <p:sp>
        <p:nvSpPr>
          <p:cNvPr id="3" name="CasellaDiTesto 2">
            <a:extLst>
              <a:ext uri="{FF2B5EF4-FFF2-40B4-BE49-F238E27FC236}">
                <a16:creationId xmlns:a16="http://schemas.microsoft.com/office/drawing/2014/main" id="{127C3FC4-2B89-2A0B-CE40-201EA319BE2E}"/>
              </a:ext>
            </a:extLst>
          </p:cNvPr>
          <p:cNvSpPr txBox="1"/>
          <p:nvPr/>
        </p:nvSpPr>
        <p:spPr>
          <a:xfrm>
            <a:off x="5995555" y="114300"/>
            <a:ext cx="5964382" cy="6186309"/>
          </a:xfrm>
          <a:prstGeom prst="rect">
            <a:avLst/>
          </a:prstGeom>
          <a:solidFill>
            <a:srgbClr val="FFFF00"/>
          </a:solidFill>
        </p:spPr>
        <p:txBody>
          <a:bodyPr wrap="square" rtlCol="0">
            <a:spAutoFit/>
          </a:bodyPr>
          <a:lstStyle/>
          <a:p>
            <a:r>
              <a:rPr lang="it-IT" b="1" dirty="0"/>
              <a:t>FABBRICANTE</a:t>
            </a:r>
            <a:r>
              <a:rPr lang="it-IT" dirty="0"/>
              <a:t>: Persona fisica o giuridica che fabbrica un prodotto oppure lo fa progettare o fabbricare e lo commercializza apponendovi </a:t>
            </a:r>
            <a:r>
              <a:rPr lang="it-IT" b="1" dirty="0"/>
              <a:t>il suo nome o marchio</a:t>
            </a:r>
            <a:r>
              <a:rPr lang="it-IT" dirty="0"/>
              <a:t>.</a:t>
            </a:r>
          </a:p>
          <a:p>
            <a:r>
              <a:rPr lang="it-IT" dirty="0"/>
              <a:t>Il fabbricante / costruttore è il primo soggetto che assume la responsabilità della sicurezza del prodotto; ma tale responsabilità è estesa (del tutto o in parte) all’importatore e distributore del prodotto.</a:t>
            </a:r>
          </a:p>
          <a:p>
            <a:endParaRPr lang="it-IT" dirty="0"/>
          </a:p>
          <a:p>
            <a:r>
              <a:rPr lang="it-IT" b="1" dirty="0"/>
              <a:t>MANDATARIO</a:t>
            </a:r>
            <a:r>
              <a:rPr lang="it-IT" dirty="0"/>
              <a:t>: persona </a:t>
            </a:r>
            <a:r>
              <a:rPr lang="it-IT" b="1" dirty="0"/>
              <a:t>fisica o giuridica </a:t>
            </a:r>
            <a:r>
              <a:rPr lang="it-IT" dirty="0"/>
              <a:t>(Sig. Rossi o Rossi </a:t>
            </a:r>
            <a:r>
              <a:rPr lang="it-IT" dirty="0" err="1"/>
              <a:t>srl</a:t>
            </a:r>
            <a:r>
              <a:rPr lang="it-IT" dirty="0"/>
              <a:t>) che sia stabilita nella Comunità e abbia ricevuto dal Fabbricante un </a:t>
            </a:r>
            <a:r>
              <a:rPr lang="it-IT" b="1" dirty="0"/>
              <a:t>mandato scritto </a:t>
            </a:r>
            <a:r>
              <a:rPr lang="it-IT" dirty="0"/>
              <a:t>che lo autorizza ad agire per suo conto in relazione agli obblighi del Fabbricante ai sensi della normativa comunitaria</a:t>
            </a:r>
          </a:p>
          <a:p>
            <a:endParaRPr lang="it-IT" dirty="0"/>
          </a:p>
          <a:p>
            <a:r>
              <a:rPr lang="it-IT" b="1" dirty="0"/>
              <a:t>IMPORTATORE: </a:t>
            </a:r>
            <a:r>
              <a:rPr lang="it-IT" dirty="0"/>
              <a:t>persona fisica o giuridica stabilita all’interno dell’Unione Europea </a:t>
            </a:r>
            <a:r>
              <a:rPr lang="it-IT" b="1" dirty="0"/>
              <a:t>che immette sul mercato un prodotto originario di un paese terzo</a:t>
            </a:r>
          </a:p>
          <a:p>
            <a:endParaRPr lang="it-IT" dirty="0"/>
          </a:p>
          <a:p>
            <a:r>
              <a:rPr lang="it-IT" b="1" dirty="0"/>
              <a:t>DISTRIBUTORE: </a:t>
            </a:r>
            <a:r>
              <a:rPr lang="it-IT" dirty="0"/>
              <a:t>persona fisica o giuridica, diversa dal fabbricante o dall’importatore che </a:t>
            </a:r>
            <a:r>
              <a:rPr lang="it-IT" b="1" dirty="0"/>
              <a:t>mette a disposizione sul mercato un prodotto (</a:t>
            </a:r>
            <a:r>
              <a:rPr lang="it-IT" dirty="0"/>
              <a:t>non produce, non fa produrre e non compra extra UE…..ma … compra o rivende il prodotto</a:t>
            </a:r>
          </a:p>
        </p:txBody>
      </p:sp>
    </p:spTree>
    <p:extLst>
      <p:ext uri="{BB962C8B-B14F-4D97-AF65-F5344CB8AC3E}">
        <p14:creationId xmlns:p14="http://schemas.microsoft.com/office/powerpoint/2010/main" val="34455216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FEC5D15D-92F3-42E2-66E2-9F018F5E4479}"/>
              </a:ext>
            </a:extLst>
          </p:cNvPr>
          <p:cNvPicPr>
            <a:picLocks noChangeAspect="1"/>
          </p:cNvPicPr>
          <p:nvPr/>
        </p:nvPicPr>
        <p:blipFill>
          <a:blip r:embed="rId2"/>
          <a:stretch>
            <a:fillRect/>
          </a:stretch>
        </p:blipFill>
        <p:spPr>
          <a:xfrm>
            <a:off x="431503" y="306532"/>
            <a:ext cx="5161278" cy="6244936"/>
          </a:xfrm>
          <a:prstGeom prst="rect">
            <a:avLst/>
          </a:prstGeom>
        </p:spPr>
      </p:pic>
      <p:sp>
        <p:nvSpPr>
          <p:cNvPr id="3" name="CasellaDiTesto 2">
            <a:extLst>
              <a:ext uri="{FF2B5EF4-FFF2-40B4-BE49-F238E27FC236}">
                <a16:creationId xmlns:a16="http://schemas.microsoft.com/office/drawing/2014/main" id="{127C3FC4-2B89-2A0B-CE40-201EA319BE2E}"/>
              </a:ext>
            </a:extLst>
          </p:cNvPr>
          <p:cNvSpPr txBox="1"/>
          <p:nvPr/>
        </p:nvSpPr>
        <p:spPr>
          <a:xfrm>
            <a:off x="5592781" y="121866"/>
            <a:ext cx="6294419" cy="6186309"/>
          </a:xfrm>
          <a:prstGeom prst="rect">
            <a:avLst/>
          </a:prstGeom>
          <a:solidFill>
            <a:srgbClr val="FFFF00"/>
          </a:solidFill>
        </p:spPr>
        <p:txBody>
          <a:bodyPr wrap="square" rtlCol="0">
            <a:spAutoFit/>
          </a:bodyPr>
          <a:lstStyle/>
          <a:p>
            <a:r>
              <a:rPr lang="it-IT" b="1" dirty="0"/>
              <a:t>OBBLIGHI DEL FABBRICANTE</a:t>
            </a:r>
            <a:r>
              <a:rPr lang="it-IT" dirty="0"/>
              <a:t>:</a:t>
            </a:r>
          </a:p>
          <a:p>
            <a:endParaRPr lang="it-IT" dirty="0"/>
          </a:p>
          <a:p>
            <a:r>
              <a:rPr lang="it-IT" b="0" i="1" dirty="0">
                <a:solidFill>
                  <a:srgbClr val="666666"/>
                </a:solidFill>
                <a:effectLst/>
                <a:latin typeface="Lato" panose="020F0502020204030203" pitchFamily="34" charset="0"/>
              </a:rPr>
              <a:t>“la marcatura CE può essere apposta solo dal fabbricante o dal suo mandatario”.</a:t>
            </a:r>
            <a:r>
              <a:rPr lang="it-IT" b="1" dirty="0">
                <a:solidFill>
                  <a:srgbClr val="666666"/>
                </a:solidFill>
                <a:latin typeface="Lato" panose="020F0502020204030203" pitchFamily="34" charset="0"/>
              </a:rPr>
              <a:t> Pertanto:</a:t>
            </a:r>
          </a:p>
          <a:p>
            <a:pPr marL="285750" indent="-285750">
              <a:buFontTx/>
              <a:buChar char="-"/>
            </a:pPr>
            <a:r>
              <a:rPr lang="it-IT" b="1" i="0" dirty="0">
                <a:solidFill>
                  <a:srgbClr val="666666"/>
                </a:solidFill>
                <a:effectLst/>
                <a:latin typeface="Lato" panose="020F0502020204030203" pitchFamily="34" charset="0"/>
              </a:rPr>
              <a:t>Preparare la documentazione tecnica prescritta,</a:t>
            </a:r>
          </a:p>
          <a:p>
            <a:pPr marL="285750" indent="-285750">
              <a:buFontTx/>
              <a:buChar char="-"/>
            </a:pPr>
            <a:r>
              <a:rPr lang="it-IT" b="1" dirty="0">
                <a:solidFill>
                  <a:srgbClr val="666666"/>
                </a:solidFill>
                <a:latin typeface="Lato" panose="020F0502020204030203" pitchFamily="34" charset="0"/>
              </a:rPr>
              <a:t>Eseguire la procedura di valutazione della conformità applicabile – ovvero la </a:t>
            </a:r>
            <a:r>
              <a:rPr lang="it-IT" b="1" dirty="0">
                <a:solidFill>
                  <a:srgbClr val="FF0000"/>
                </a:solidFill>
                <a:latin typeface="Lato" panose="020F0502020204030203" pitchFamily="34" charset="0"/>
              </a:rPr>
              <a:t>« Valutazione dei Rischi» </a:t>
            </a:r>
            <a:r>
              <a:rPr lang="it-IT" dirty="0">
                <a:solidFill>
                  <a:srgbClr val="FF0000"/>
                </a:solidFill>
                <a:latin typeface="Lato" panose="020F0502020204030203" pitchFamily="34" charset="0"/>
              </a:rPr>
              <a:t>(il prodotto è da ritenersi sicuro);</a:t>
            </a:r>
          </a:p>
          <a:p>
            <a:pPr marL="285750" indent="-285750">
              <a:buFontTx/>
              <a:buChar char="-"/>
            </a:pPr>
            <a:r>
              <a:rPr lang="it-IT" b="1" i="0" dirty="0">
                <a:solidFill>
                  <a:srgbClr val="666666"/>
                </a:solidFill>
                <a:effectLst/>
                <a:latin typeface="Lato" panose="020F0502020204030203" pitchFamily="34" charset="0"/>
              </a:rPr>
              <a:t>Predisposizione dei documenti per il </a:t>
            </a:r>
            <a:r>
              <a:rPr lang="it-IT" b="1" i="0" dirty="0">
                <a:solidFill>
                  <a:srgbClr val="FF0000"/>
                </a:solidFill>
                <a:effectLst/>
                <a:latin typeface="Lato" panose="020F0502020204030203" pitchFamily="34" charset="0"/>
              </a:rPr>
              <a:t>«Fascicolo Tecnico»;</a:t>
            </a:r>
          </a:p>
          <a:p>
            <a:pPr marL="285750" indent="-285750">
              <a:buFontTx/>
              <a:buChar char="-"/>
            </a:pPr>
            <a:r>
              <a:rPr lang="it-IT" b="1" dirty="0">
                <a:solidFill>
                  <a:srgbClr val="666666"/>
                </a:solidFill>
                <a:latin typeface="Lato" panose="020F0502020204030203" pitchFamily="34" charset="0"/>
              </a:rPr>
              <a:t>Redigere la </a:t>
            </a:r>
            <a:r>
              <a:rPr lang="it-IT" b="1" dirty="0">
                <a:solidFill>
                  <a:srgbClr val="FF0000"/>
                </a:solidFill>
                <a:latin typeface="Lato" panose="020F0502020204030203" pitchFamily="34" charset="0"/>
              </a:rPr>
              <a:t>«Dichiarazione di conformità»;</a:t>
            </a:r>
          </a:p>
          <a:p>
            <a:pPr marL="285750" indent="-285750">
              <a:buFontTx/>
              <a:buChar char="-"/>
            </a:pPr>
            <a:r>
              <a:rPr lang="it-IT" b="1" i="0" dirty="0">
                <a:solidFill>
                  <a:srgbClr val="666666"/>
                </a:solidFill>
                <a:effectLst/>
                <a:latin typeface="Lato" panose="020F0502020204030203" pitchFamily="34" charset="0"/>
              </a:rPr>
              <a:t>Apposizione della </a:t>
            </a:r>
            <a:r>
              <a:rPr lang="it-IT" b="1" i="0" dirty="0">
                <a:solidFill>
                  <a:srgbClr val="FF0000"/>
                </a:solidFill>
                <a:effectLst/>
                <a:latin typeface="Lato" panose="020F0502020204030203" pitchFamily="34" charset="0"/>
              </a:rPr>
              <a:t>« Marcatura di conformità» </a:t>
            </a:r>
            <a:r>
              <a:rPr lang="it-IT" b="1" i="0" dirty="0">
                <a:solidFill>
                  <a:srgbClr val="666666"/>
                </a:solidFill>
                <a:effectLst/>
                <a:latin typeface="Lato" panose="020F0502020204030203" pitchFamily="34" charset="0"/>
              </a:rPr>
              <a:t>targhetta sull’oggetto che riporta: </a:t>
            </a:r>
            <a:r>
              <a:rPr lang="it-IT" i="0" dirty="0">
                <a:solidFill>
                  <a:srgbClr val="666666"/>
                </a:solidFill>
                <a:effectLst/>
                <a:latin typeface="Lato" panose="020F0502020204030203" pitchFamily="34" charset="0"/>
              </a:rPr>
              <a:t>Il marchio CE – la sede legale – la ragione sociale – i dati del prodotto;…. Conservare la documentazione per 10 anni (dall’ultimo prodotto venduto)</a:t>
            </a:r>
          </a:p>
          <a:p>
            <a:pPr marL="285750" indent="-285750">
              <a:buFontTx/>
              <a:buChar char="-"/>
            </a:pPr>
            <a:r>
              <a:rPr lang="it-IT" dirty="0">
                <a:solidFill>
                  <a:srgbClr val="666666"/>
                </a:solidFill>
                <a:latin typeface="Lato" panose="020F0502020204030203" pitchFamily="34" charset="0"/>
              </a:rPr>
              <a:t>Rispetto di tutte le Direttive applicabili;</a:t>
            </a:r>
          </a:p>
          <a:p>
            <a:pPr marL="285750" indent="-285750">
              <a:buFontTx/>
              <a:buChar char="-"/>
            </a:pPr>
            <a:r>
              <a:rPr lang="it-IT" i="0" dirty="0">
                <a:solidFill>
                  <a:srgbClr val="666666"/>
                </a:solidFill>
                <a:effectLst/>
                <a:latin typeface="Lato" panose="020F0502020204030203" pitchFamily="34" charset="0"/>
              </a:rPr>
              <a:t>Apposizione di un numero per permettere la identificazione e rintracciabilità,</a:t>
            </a:r>
          </a:p>
          <a:p>
            <a:pPr marL="285750" indent="-285750">
              <a:buFontTx/>
              <a:buChar char="-"/>
            </a:pPr>
            <a:r>
              <a:rPr lang="it-IT" dirty="0">
                <a:solidFill>
                  <a:srgbClr val="666666"/>
                </a:solidFill>
                <a:latin typeface="Lato" panose="020F0502020204030203" pitchFamily="34" charset="0"/>
              </a:rPr>
              <a:t>Indicare un punto unico dove contattare i fabbricanti;</a:t>
            </a:r>
          </a:p>
          <a:p>
            <a:pPr marL="285750" indent="-285750">
              <a:buFontTx/>
              <a:buChar char="-"/>
            </a:pPr>
            <a:r>
              <a:rPr lang="it-IT" i="0" dirty="0">
                <a:solidFill>
                  <a:srgbClr val="666666"/>
                </a:solidFill>
                <a:effectLst/>
                <a:latin typeface="Lato" panose="020F0502020204030203" pitchFamily="34" charset="0"/>
              </a:rPr>
              <a:t>Istruzioni sull’uso e manutenzione in una lingua facilmente compresa dall’utilizzatore.</a:t>
            </a:r>
          </a:p>
          <a:p>
            <a:r>
              <a:rPr lang="it-IT" dirty="0"/>
              <a:t> </a:t>
            </a:r>
          </a:p>
        </p:txBody>
      </p:sp>
    </p:spTree>
    <p:extLst>
      <p:ext uri="{BB962C8B-B14F-4D97-AF65-F5344CB8AC3E}">
        <p14:creationId xmlns:p14="http://schemas.microsoft.com/office/powerpoint/2010/main" val="22751688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FEC5D15D-92F3-42E2-66E2-9F018F5E4479}"/>
              </a:ext>
            </a:extLst>
          </p:cNvPr>
          <p:cNvPicPr>
            <a:picLocks noChangeAspect="1"/>
          </p:cNvPicPr>
          <p:nvPr/>
        </p:nvPicPr>
        <p:blipFill>
          <a:blip r:embed="rId2"/>
          <a:stretch>
            <a:fillRect/>
          </a:stretch>
        </p:blipFill>
        <p:spPr>
          <a:xfrm>
            <a:off x="431503" y="306532"/>
            <a:ext cx="5161278" cy="6244936"/>
          </a:xfrm>
          <a:prstGeom prst="rect">
            <a:avLst/>
          </a:prstGeom>
        </p:spPr>
      </p:pic>
      <p:sp>
        <p:nvSpPr>
          <p:cNvPr id="3" name="CasellaDiTesto 2">
            <a:extLst>
              <a:ext uri="{FF2B5EF4-FFF2-40B4-BE49-F238E27FC236}">
                <a16:creationId xmlns:a16="http://schemas.microsoft.com/office/drawing/2014/main" id="{127C3FC4-2B89-2A0B-CE40-201EA319BE2E}"/>
              </a:ext>
            </a:extLst>
          </p:cNvPr>
          <p:cNvSpPr txBox="1"/>
          <p:nvPr/>
        </p:nvSpPr>
        <p:spPr>
          <a:xfrm>
            <a:off x="5592781" y="121866"/>
            <a:ext cx="6294419" cy="6463308"/>
          </a:xfrm>
          <a:prstGeom prst="rect">
            <a:avLst/>
          </a:prstGeom>
          <a:solidFill>
            <a:srgbClr val="FFFF00"/>
          </a:solidFill>
        </p:spPr>
        <p:txBody>
          <a:bodyPr wrap="square" rtlCol="0">
            <a:spAutoFit/>
          </a:bodyPr>
          <a:lstStyle/>
          <a:p>
            <a:r>
              <a:rPr lang="it-IT" b="1" dirty="0"/>
              <a:t>OBBLIGHI DEGLI IMPORTATORI</a:t>
            </a:r>
            <a:r>
              <a:rPr lang="it-IT" dirty="0"/>
              <a:t>:</a:t>
            </a:r>
          </a:p>
          <a:p>
            <a:endParaRPr lang="it-IT" dirty="0"/>
          </a:p>
          <a:p>
            <a:pPr marL="285750" indent="-285750">
              <a:buFontTx/>
              <a:buChar char="-"/>
            </a:pPr>
            <a:r>
              <a:rPr lang="it-IT" dirty="0"/>
              <a:t>Immettere sul mercato comunitario solo prodotti conformi (quindi controllare che il fabbricante abbia rispettato le procedure di Marcatura del prodotto);</a:t>
            </a:r>
          </a:p>
          <a:p>
            <a:pPr marL="285750" indent="-285750">
              <a:buFontTx/>
              <a:buChar char="-"/>
            </a:pPr>
            <a:r>
              <a:rPr lang="it-IT" dirty="0"/>
              <a:t>Controllare il prodotto prima della vendita;</a:t>
            </a:r>
          </a:p>
          <a:p>
            <a:pPr marL="285750" indent="-285750">
              <a:buFontTx/>
              <a:buChar char="-"/>
            </a:pPr>
            <a:r>
              <a:rPr lang="it-IT" dirty="0"/>
              <a:t>L’importatore deve indicare sul prodotto: nome – denominazione commerciale – indirizzo dell’importatore;</a:t>
            </a:r>
          </a:p>
          <a:p>
            <a:pPr marL="285750" indent="-285750">
              <a:buFontTx/>
              <a:buChar char="-"/>
            </a:pPr>
            <a:r>
              <a:rPr lang="it-IT" dirty="0"/>
              <a:t>Che il prodotto sia accompagnato da istruzioni nella lingua comprensibile;</a:t>
            </a:r>
          </a:p>
          <a:p>
            <a:pPr marL="285750" indent="-285750">
              <a:buFontTx/>
              <a:buChar char="-"/>
            </a:pPr>
            <a:r>
              <a:rPr lang="it-IT" dirty="0"/>
              <a:t>Eventuali prove e test;</a:t>
            </a:r>
          </a:p>
          <a:p>
            <a:pPr marL="285750" indent="-285750">
              <a:buFontTx/>
              <a:buChar char="-"/>
            </a:pPr>
            <a:r>
              <a:rPr lang="it-IT" dirty="0"/>
              <a:t>Conservare la documentazione tecnica per il tempo previsto dalla direttiva di riferimento</a:t>
            </a:r>
          </a:p>
          <a:p>
            <a:endParaRPr lang="it-IT" dirty="0">
              <a:solidFill>
                <a:srgbClr val="666666"/>
              </a:solidFill>
              <a:latin typeface="Calibri" panose="020F0502020204030204" pitchFamily="34" charset="0"/>
              <a:ea typeface="Calibri" panose="020F0502020204030204" pitchFamily="34" charset="0"/>
              <a:cs typeface="Calibri" panose="020F0502020204030204" pitchFamily="34" charset="0"/>
            </a:endParaRPr>
          </a:p>
          <a:p>
            <a:r>
              <a:rPr lang="it-IT" b="1" dirty="0"/>
              <a:t>OBBLIGHI DEI DISTRIBUTORI ( chi compra e rivende all’interno del mercato Europeo)</a:t>
            </a:r>
            <a:r>
              <a:rPr lang="it-IT" dirty="0"/>
              <a:t>:</a:t>
            </a:r>
          </a:p>
          <a:p>
            <a:endParaRPr lang="it-IT" dirty="0"/>
          </a:p>
          <a:p>
            <a:pPr marL="285750" indent="-285750">
              <a:buFontTx/>
              <a:buChar char="-"/>
            </a:pPr>
            <a:r>
              <a:rPr lang="it-IT" dirty="0"/>
              <a:t>Che il prodotto rechi la marcatura di conformità;</a:t>
            </a:r>
          </a:p>
          <a:p>
            <a:pPr marL="285750" indent="-285750">
              <a:buFontTx/>
              <a:buChar char="-"/>
            </a:pPr>
            <a:r>
              <a:rPr lang="it-IT" dirty="0"/>
              <a:t>Sia accompagnato dai documenti prescritti;</a:t>
            </a:r>
          </a:p>
          <a:p>
            <a:pPr marL="285750" indent="-285750">
              <a:buFontTx/>
              <a:buChar char="-"/>
            </a:pPr>
            <a:r>
              <a:rPr lang="it-IT" dirty="0"/>
              <a:t>Sia accompagnato  da istruzioni e informazioni in lingua comprensibile;</a:t>
            </a:r>
          </a:p>
          <a:p>
            <a:pPr marL="285750" indent="-285750">
              <a:buFontTx/>
              <a:buChar char="-"/>
            </a:pPr>
            <a:r>
              <a:rPr lang="it-IT" dirty="0"/>
              <a:t>Immagazzinamento, conservazione e trasporto del prodotto senza generare successivi.</a:t>
            </a:r>
          </a:p>
        </p:txBody>
      </p:sp>
    </p:spTree>
    <p:extLst>
      <p:ext uri="{BB962C8B-B14F-4D97-AF65-F5344CB8AC3E}">
        <p14:creationId xmlns:p14="http://schemas.microsoft.com/office/powerpoint/2010/main" val="35557595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493C916D-A5D4-4C93-A986-B990C589B4FC}"/>
              </a:ext>
            </a:extLst>
          </p:cNvPr>
          <p:cNvSpPr txBox="1"/>
          <p:nvPr/>
        </p:nvSpPr>
        <p:spPr>
          <a:xfrm>
            <a:off x="394853" y="394854"/>
            <a:ext cx="4353791" cy="2677656"/>
          </a:xfrm>
          <a:prstGeom prst="rect">
            <a:avLst/>
          </a:prstGeom>
          <a:solidFill>
            <a:schemeClr val="accent2">
              <a:lumMod val="40000"/>
              <a:lumOff val="60000"/>
            </a:schemeClr>
          </a:solidFill>
        </p:spPr>
        <p:txBody>
          <a:bodyPr wrap="square" rtlCol="0">
            <a:spAutoFit/>
          </a:bodyPr>
          <a:lstStyle/>
          <a:p>
            <a:pPr algn="l"/>
            <a:r>
              <a:rPr lang="it-IT" sz="2800" b="1" i="0" dirty="0">
                <a:solidFill>
                  <a:srgbClr val="666666"/>
                </a:solidFill>
                <a:effectLst/>
                <a:latin typeface="Calibri" panose="020F0502020204030204" pitchFamily="34" charset="0"/>
                <a:ea typeface="Calibri" panose="020F0502020204030204" pitchFamily="34" charset="0"/>
                <a:cs typeface="Calibri" panose="020F0502020204030204" pitchFamily="34" charset="0"/>
              </a:rPr>
              <a:t>obblighi ed “eccezioni”</a:t>
            </a:r>
          </a:p>
          <a:p>
            <a:pPr algn="l"/>
            <a:endParaRPr lang="it-IT" sz="2800" dirty="0">
              <a:solidFill>
                <a:srgbClr val="666666"/>
              </a:solidFill>
              <a:latin typeface="Calibri" panose="020F0502020204030204" pitchFamily="34" charset="0"/>
              <a:ea typeface="Calibri" panose="020F0502020204030204" pitchFamily="34" charset="0"/>
              <a:cs typeface="Calibri" panose="020F0502020204030204" pitchFamily="34" charset="0"/>
            </a:endParaRPr>
          </a:p>
          <a:p>
            <a:pPr algn="l"/>
            <a:r>
              <a:rPr lang="it-IT" sz="2800" dirty="0">
                <a:solidFill>
                  <a:srgbClr val="666666"/>
                </a:solidFill>
                <a:latin typeface="Calibri" panose="020F0502020204030204" pitchFamily="34" charset="0"/>
                <a:ea typeface="Calibri" panose="020F0502020204030204" pitchFamily="34" charset="0"/>
                <a:cs typeface="Calibri" panose="020F0502020204030204" pitchFamily="34" charset="0"/>
              </a:rPr>
              <a:t>In alcuni casi gli obblighi dei Fabbricanti sono applicati anche </a:t>
            </a:r>
            <a:r>
              <a:rPr lang="it-IT" sz="2800" b="1" dirty="0">
                <a:solidFill>
                  <a:srgbClr val="666666"/>
                </a:solidFill>
                <a:latin typeface="Calibri" panose="020F0502020204030204" pitchFamily="34" charset="0"/>
                <a:ea typeface="Calibri" panose="020F0502020204030204" pitchFamily="34" charset="0"/>
                <a:cs typeface="Calibri" panose="020F0502020204030204" pitchFamily="34" charset="0"/>
              </a:rPr>
              <a:t>agli importatori e ai distributori</a:t>
            </a:r>
            <a:endParaRPr lang="it-IT" sz="2800" b="1" i="0" dirty="0">
              <a:solidFill>
                <a:srgbClr val="666666"/>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6" name="CasellaDiTesto 5">
            <a:extLst>
              <a:ext uri="{FF2B5EF4-FFF2-40B4-BE49-F238E27FC236}">
                <a16:creationId xmlns:a16="http://schemas.microsoft.com/office/drawing/2014/main" id="{95E4A179-666B-2B82-0C6C-8941D4F0400F}"/>
              </a:ext>
            </a:extLst>
          </p:cNvPr>
          <p:cNvSpPr txBox="1"/>
          <p:nvPr/>
        </p:nvSpPr>
        <p:spPr>
          <a:xfrm>
            <a:off x="5469083" y="2853310"/>
            <a:ext cx="6328064" cy="2585323"/>
          </a:xfrm>
          <a:prstGeom prst="rect">
            <a:avLst/>
          </a:prstGeom>
          <a:solidFill>
            <a:srgbClr val="FFFF00"/>
          </a:solidFill>
        </p:spPr>
        <p:txBody>
          <a:bodyPr wrap="square" rtlCol="0">
            <a:spAutoFit/>
          </a:bodyPr>
          <a:lstStyle/>
          <a:p>
            <a:r>
              <a:rPr lang="it-IT" dirty="0"/>
              <a:t>Un </a:t>
            </a:r>
            <a:r>
              <a:rPr lang="it-IT" sz="2400" b="1" dirty="0"/>
              <a:t>Importatore o Distributore </a:t>
            </a:r>
            <a:r>
              <a:rPr lang="it-IT" dirty="0"/>
              <a:t>è ritenuto un </a:t>
            </a:r>
            <a:r>
              <a:rPr lang="it-IT" sz="2400" b="1" dirty="0"/>
              <a:t>Fabbricante / Costruttore </a:t>
            </a:r>
            <a:r>
              <a:rPr lang="it-IT" dirty="0"/>
              <a:t>quando immette sul mercato un PRODOTTO con il proprio nome e marchio commerciale o modifica un prodotto già immesso sul mercato………. </a:t>
            </a:r>
            <a:r>
              <a:rPr lang="it-IT" sz="2400" b="1" dirty="0"/>
              <a:t>Ciò condiziona la conformità e le prescrizioni applicabili…</a:t>
            </a:r>
          </a:p>
          <a:p>
            <a:endParaRPr lang="it-IT" sz="2400" b="1" dirty="0"/>
          </a:p>
        </p:txBody>
      </p:sp>
      <p:sp>
        <p:nvSpPr>
          <p:cNvPr id="2" name="Freccia a destra 1">
            <a:extLst>
              <a:ext uri="{FF2B5EF4-FFF2-40B4-BE49-F238E27FC236}">
                <a16:creationId xmlns:a16="http://schemas.microsoft.com/office/drawing/2014/main" id="{DA2ADA04-EFF3-FE4B-4B5F-7BEE49FA39F5}"/>
              </a:ext>
            </a:extLst>
          </p:cNvPr>
          <p:cNvSpPr/>
          <p:nvPr/>
        </p:nvSpPr>
        <p:spPr>
          <a:xfrm>
            <a:off x="3269672" y="3304309"/>
            <a:ext cx="1839191" cy="16833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263741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BA19D4C1-DBBF-9E50-3C91-9CD7A04D8565}"/>
              </a:ext>
            </a:extLst>
          </p:cNvPr>
          <p:cNvPicPr>
            <a:picLocks noChangeAspect="1"/>
          </p:cNvPicPr>
          <p:nvPr/>
        </p:nvPicPr>
        <p:blipFill>
          <a:blip r:embed="rId2"/>
          <a:stretch>
            <a:fillRect/>
          </a:stretch>
        </p:blipFill>
        <p:spPr>
          <a:xfrm>
            <a:off x="848102" y="201871"/>
            <a:ext cx="4695238" cy="4019048"/>
          </a:xfrm>
          <a:prstGeom prst="rect">
            <a:avLst/>
          </a:prstGeom>
        </p:spPr>
      </p:pic>
      <p:pic>
        <p:nvPicPr>
          <p:cNvPr id="7" name="Immagine 6">
            <a:extLst>
              <a:ext uri="{FF2B5EF4-FFF2-40B4-BE49-F238E27FC236}">
                <a16:creationId xmlns:a16="http://schemas.microsoft.com/office/drawing/2014/main" id="{5A9CB63A-37CB-CD53-ACF5-7BA57D05DC4E}"/>
              </a:ext>
            </a:extLst>
          </p:cNvPr>
          <p:cNvPicPr>
            <a:picLocks noChangeAspect="1"/>
          </p:cNvPicPr>
          <p:nvPr/>
        </p:nvPicPr>
        <p:blipFill>
          <a:blip r:embed="rId3"/>
          <a:stretch>
            <a:fillRect/>
          </a:stretch>
        </p:blipFill>
        <p:spPr>
          <a:xfrm>
            <a:off x="499189" y="93185"/>
            <a:ext cx="6511092" cy="682811"/>
          </a:xfrm>
          <a:prstGeom prst="rect">
            <a:avLst/>
          </a:prstGeom>
        </p:spPr>
      </p:pic>
      <p:sp>
        <p:nvSpPr>
          <p:cNvPr id="2" name="CasellaDiTesto 1">
            <a:extLst>
              <a:ext uri="{FF2B5EF4-FFF2-40B4-BE49-F238E27FC236}">
                <a16:creationId xmlns:a16="http://schemas.microsoft.com/office/drawing/2014/main" id="{C9E6B0D2-5702-13B2-18E5-93AE3C054E2D}"/>
              </a:ext>
            </a:extLst>
          </p:cNvPr>
          <p:cNvSpPr txBox="1"/>
          <p:nvPr/>
        </p:nvSpPr>
        <p:spPr>
          <a:xfrm>
            <a:off x="6414174" y="4080731"/>
            <a:ext cx="3747285" cy="954107"/>
          </a:xfrm>
          <a:prstGeom prst="rect">
            <a:avLst/>
          </a:prstGeom>
          <a:solidFill>
            <a:schemeClr val="tx2">
              <a:lumMod val="20000"/>
              <a:lumOff val="80000"/>
            </a:schemeClr>
          </a:solidFill>
        </p:spPr>
        <p:txBody>
          <a:bodyPr wrap="square" rtlCol="0">
            <a:spAutoFit/>
          </a:bodyPr>
          <a:lstStyle/>
          <a:p>
            <a:pPr algn="ctr"/>
            <a:r>
              <a:rPr lang="it-IT" sz="2800" b="1" dirty="0">
                <a:solidFill>
                  <a:srgbClr val="FF0000"/>
                </a:solidFill>
              </a:rPr>
              <a:t>MACCHINE  INCLUSE  </a:t>
            </a:r>
          </a:p>
          <a:p>
            <a:pPr algn="ctr"/>
            <a:r>
              <a:rPr lang="it-IT" sz="2800" b="1" i="1" dirty="0">
                <a:solidFill>
                  <a:srgbClr val="FF0000"/>
                </a:solidFill>
              </a:rPr>
              <a:t>« ESTENSIONE »</a:t>
            </a:r>
          </a:p>
        </p:txBody>
      </p:sp>
      <p:sp>
        <p:nvSpPr>
          <p:cNvPr id="3" name="CasellaDiTesto 2">
            <a:extLst>
              <a:ext uri="{FF2B5EF4-FFF2-40B4-BE49-F238E27FC236}">
                <a16:creationId xmlns:a16="http://schemas.microsoft.com/office/drawing/2014/main" id="{25106887-3EE4-E7B0-E24C-6D5053F92753}"/>
              </a:ext>
            </a:extLst>
          </p:cNvPr>
          <p:cNvSpPr txBox="1"/>
          <p:nvPr/>
        </p:nvSpPr>
        <p:spPr>
          <a:xfrm>
            <a:off x="6414173" y="5558784"/>
            <a:ext cx="3747285" cy="523220"/>
          </a:xfrm>
          <a:prstGeom prst="rect">
            <a:avLst/>
          </a:prstGeom>
          <a:solidFill>
            <a:srgbClr val="92D050"/>
          </a:solidFill>
        </p:spPr>
        <p:txBody>
          <a:bodyPr wrap="square" rtlCol="0">
            <a:spAutoFit/>
          </a:bodyPr>
          <a:lstStyle/>
          <a:p>
            <a:pPr algn="ctr"/>
            <a:r>
              <a:rPr lang="it-IT" sz="2800" b="1" dirty="0">
                <a:solidFill>
                  <a:srgbClr val="FF0000"/>
                </a:solidFill>
              </a:rPr>
              <a:t>MACCHINE  ESCLUSE</a:t>
            </a:r>
          </a:p>
        </p:txBody>
      </p:sp>
      <p:sp>
        <p:nvSpPr>
          <p:cNvPr id="4" name="Freccia a destra 3">
            <a:extLst>
              <a:ext uri="{FF2B5EF4-FFF2-40B4-BE49-F238E27FC236}">
                <a16:creationId xmlns:a16="http://schemas.microsoft.com/office/drawing/2014/main" id="{5EF783B2-0BC1-2CB4-DB76-24CFE8EFB7BD}"/>
              </a:ext>
            </a:extLst>
          </p:cNvPr>
          <p:cNvSpPr/>
          <p:nvPr/>
        </p:nvSpPr>
        <p:spPr>
          <a:xfrm>
            <a:off x="5707101" y="1991262"/>
            <a:ext cx="777798" cy="682811"/>
          </a:xfrm>
          <a:prstGeom prst="rightArrow">
            <a:avLst>
              <a:gd name="adj1" fmla="val 50000"/>
              <a:gd name="adj2" fmla="val 5608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a:extLst>
              <a:ext uri="{FF2B5EF4-FFF2-40B4-BE49-F238E27FC236}">
                <a16:creationId xmlns:a16="http://schemas.microsoft.com/office/drawing/2014/main" id="{87AF82D3-2872-AF28-ED52-95E0E653C8E3}"/>
              </a:ext>
            </a:extLst>
          </p:cNvPr>
          <p:cNvSpPr txBox="1"/>
          <p:nvPr/>
        </p:nvSpPr>
        <p:spPr>
          <a:xfrm>
            <a:off x="7183952" y="775996"/>
            <a:ext cx="4159946" cy="923330"/>
          </a:xfrm>
          <a:prstGeom prst="rect">
            <a:avLst/>
          </a:prstGeom>
          <a:solidFill>
            <a:schemeClr val="bg2">
              <a:lumMod val="75000"/>
            </a:schemeClr>
          </a:solidFill>
        </p:spPr>
        <p:txBody>
          <a:bodyPr wrap="square" rtlCol="0">
            <a:spAutoFit/>
          </a:bodyPr>
          <a:lstStyle/>
          <a:p>
            <a:pPr algn="ctr"/>
            <a:r>
              <a:rPr lang="it-IT" b="1" dirty="0"/>
              <a:t>MACCHINA </a:t>
            </a:r>
          </a:p>
          <a:p>
            <a:pPr algn="ctr"/>
            <a:r>
              <a:rPr lang="it-IT" dirty="0"/>
              <a:t>IN SENSO STRETTO</a:t>
            </a:r>
          </a:p>
          <a:p>
            <a:pPr algn="ctr"/>
            <a:r>
              <a:rPr lang="it-IT" dirty="0"/>
              <a:t>O PROPRIAMENTE DETTA</a:t>
            </a:r>
          </a:p>
        </p:txBody>
      </p:sp>
      <p:sp>
        <p:nvSpPr>
          <p:cNvPr id="9" name="CasellaDiTesto 8">
            <a:extLst>
              <a:ext uri="{FF2B5EF4-FFF2-40B4-BE49-F238E27FC236}">
                <a16:creationId xmlns:a16="http://schemas.microsoft.com/office/drawing/2014/main" id="{392809A1-B0A1-F026-E07A-BDB4A95DE62A}"/>
              </a:ext>
            </a:extLst>
          </p:cNvPr>
          <p:cNvSpPr txBox="1"/>
          <p:nvPr/>
        </p:nvSpPr>
        <p:spPr>
          <a:xfrm>
            <a:off x="7183952" y="1994867"/>
            <a:ext cx="4159946" cy="646331"/>
          </a:xfrm>
          <a:prstGeom prst="rect">
            <a:avLst/>
          </a:prstGeom>
          <a:solidFill>
            <a:schemeClr val="accent1">
              <a:lumMod val="40000"/>
              <a:lumOff val="60000"/>
            </a:schemeClr>
          </a:solidFill>
        </p:spPr>
        <p:txBody>
          <a:bodyPr wrap="square" rtlCol="0">
            <a:spAutoFit/>
          </a:bodyPr>
          <a:lstStyle/>
          <a:p>
            <a:pPr algn="ctr"/>
            <a:r>
              <a:rPr lang="it-IT" b="1" dirty="0"/>
              <a:t>MACCHINA </a:t>
            </a:r>
          </a:p>
          <a:p>
            <a:pPr algn="ctr"/>
            <a:r>
              <a:rPr lang="it-IT" dirty="0"/>
              <a:t>IN SENSO LATO</a:t>
            </a:r>
          </a:p>
        </p:txBody>
      </p:sp>
      <p:sp>
        <p:nvSpPr>
          <p:cNvPr id="10" name="Freccia a destra 9">
            <a:extLst>
              <a:ext uri="{FF2B5EF4-FFF2-40B4-BE49-F238E27FC236}">
                <a16:creationId xmlns:a16="http://schemas.microsoft.com/office/drawing/2014/main" id="{01AB8F1F-3A50-5799-0B07-08C84955678D}"/>
              </a:ext>
            </a:extLst>
          </p:cNvPr>
          <p:cNvSpPr/>
          <p:nvPr/>
        </p:nvSpPr>
        <p:spPr>
          <a:xfrm>
            <a:off x="5707101" y="896255"/>
            <a:ext cx="777798" cy="682811"/>
          </a:xfrm>
          <a:prstGeom prst="rightArrow">
            <a:avLst>
              <a:gd name="adj1" fmla="val 50000"/>
              <a:gd name="adj2" fmla="val 5608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Freccia circolare a destra 10">
            <a:extLst>
              <a:ext uri="{FF2B5EF4-FFF2-40B4-BE49-F238E27FC236}">
                <a16:creationId xmlns:a16="http://schemas.microsoft.com/office/drawing/2014/main" id="{0525043A-F798-A2BC-E4AB-DFEAF9907072}"/>
              </a:ext>
            </a:extLst>
          </p:cNvPr>
          <p:cNvSpPr/>
          <p:nvPr/>
        </p:nvSpPr>
        <p:spPr>
          <a:xfrm>
            <a:off x="4405745" y="3616036"/>
            <a:ext cx="1137595" cy="1942748"/>
          </a:xfrm>
          <a:prstGeom prst="curvedRightArrow">
            <a:avLst>
              <a:gd name="adj1" fmla="val 25000"/>
              <a:gd name="adj2" fmla="val 9514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Tree>
    <p:extLst>
      <p:ext uri="{BB962C8B-B14F-4D97-AF65-F5344CB8AC3E}">
        <p14:creationId xmlns:p14="http://schemas.microsoft.com/office/powerpoint/2010/main" val="7280801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3DBA4EC0-5BB3-BF86-864D-7169EB061265}"/>
              </a:ext>
            </a:extLst>
          </p:cNvPr>
          <p:cNvPicPr>
            <a:picLocks noChangeAspect="1"/>
          </p:cNvPicPr>
          <p:nvPr/>
        </p:nvPicPr>
        <p:blipFill>
          <a:blip r:embed="rId2"/>
          <a:stretch>
            <a:fillRect/>
          </a:stretch>
        </p:blipFill>
        <p:spPr>
          <a:xfrm>
            <a:off x="571751" y="1897176"/>
            <a:ext cx="4476190" cy="3619048"/>
          </a:xfrm>
          <a:prstGeom prst="rect">
            <a:avLst/>
          </a:prstGeom>
        </p:spPr>
      </p:pic>
      <p:sp>
        <p:nvSpPr>
          <p:cNvPr id="3" name="CasellaDiTesto 2">
            <a:extLst>
              <a:ext uri="{FF2B5EF4-FFF2-40B4-BE49-F238E27FC236}">
                <a16:creationId xmlns:a16="http://schemas.microsoft.com/office/drawing/2014/main" id="{7E5647AB-6FD7-CE0D-BC71-055A7A8586D8}"/>
              </a:ext>
            </a:extLst>
          </p:cNvPr>
          <p:cNvSpPr txBox="1"/>
          <p:nvPr/>
        </p:nvSpPr>
        <p:spPr>
          <a:xfrm>
            <a:off x="800423" y="201283"/>
            <a:ext cx="4935359" cy="1261884"/>
          </a:xfrm>
          <a:prstGeom prst="rect">
            <a:avLst/>
          </a:prstGeom>
          <a:noFill/>
        </p:spPr>
        <p:txBody>
          <a:bodyPr wrap="square" rtlCol="0">
            <a:spAutoFit/>
          </a:bodyPr>
          <a:lstStyle/>
          <a:p>
            <a:r>
              <a:rPr lang="it-IT" dirty="0"/>
              <a:t>DEFINIZIONI </a:t>
            </a:r>
          </a:p>
          <a:p>
            <a:pPr marL="285750" indent="-285750">
              <a:buFontTx/>
              <a:buChar char="-"/>
            </a:pPr>
            <a:r>
              <a:rPr lang="it-IT" sz="2000" b="1" dirty="0"/>
              <a:t>MACCHINE «PROPRIAMENTE DETTE»</a:t>
            </a:r>
          </a:p>
          <a:p>
            <a:pPr marL="285750" indent="-285750">
              <a:buFontTx/>
              <a:buChar char="-"/>
            </a:pPr>
            <a:endParaRPr lang="it-IT" dirty="0"/>
          </a:p>
          <a:p>
            <a:pPr marL="285750" indent="-285750">
              <a:buFontTx/>
              <a:buChar char="-"/>
            </a:pPr>
            <a:r>
              <a:rPr lang="it-IT" sz="2000" b="1" dirty="0"/>
              <a:t>MACCHINE «IN SENSO LATO»</a:t>
            </a:r>
          </a:p>
        </p:txBody>
      </p:sp>
      <p:pic>
        <p:nvPicPr>
          <p:cNvPr id="4" name="Immagine 3">
            <a:extLst>
              <a:ext uri="{FF2B5EF4-FFF2-40B4-BE49-F238E27FC236}">
                <a16:creationId xmlns:a16="http://schemas.microsoft.com/office/drawing/2014/main" id="{8C4925C2-5C7B-71AE-4814-255B1C71FF23}"/>
              </a:ext>
            </a:extLst>
          </p:cNvPr>
          <p:cNvPicPr>
            <a:picLocks noChangeAspect="1"/>
          </p:cNvPicPr>
          <p:nvPr/>
        </p:nvPicPr>
        <p:blipFill>
          <a:blip r:embed="rId3"/>
          <a:stretch>
            <a:fillRect/>
          </a:stretch>
        </p:blipFill>
        <p:spPr>
          <a:xfrm>
            <a:off x="6798797" y="252708"/>
            <a:ext cx="5310076" cy="6352583"/>
          </a:xfrm>
          <a:prstGeom prst="rect">
            <a:avLst/>
          </a:prstGeom>
        </p:spPr>
      </p:pic>
    </p:spTree>
    <p:extLst>
      <p:ext uri="{BB962C8B-B14F-4D97-AF65-F5344CB8AC3E}">
        <p14:creationId xmlns:p14="http://schemas.microsoft.com/office/powerpoint/2010/main" val="14796811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F07E1F0C-8144-DB3B-937F-87D54C35001B}"/>
              </a:ext>
            </a:extLst>
          </p:cNvPr>
          <p:cNvPicPr>
            <a:picLocks noChangeAspect="1"/>
          </p:cNvPicPr>
          <p:nvPr/>
        </p:nvPicPr>
        <p:blipFill>
          <a:blip r:embed="rId2"/>
          <a:stretch>
            <a:fillRect/>
          </a:stretch>
        </p:blipFill>
        <p:spPr>
          <a:xfrm>
            <a:off x="293023" y="217278"/>
            <a:ext cx="5460153" cy="4135776"/>
          </a:xfrm>
          <a:prstGeom prst="rect">
            <a:avLst/>
          </a:prstGeom>
        </p:spPr>
      </p:pic>
      <p:pic>
        <p:nvPicPr>
          <p:cNvPr id="3" name="Immagine 2">
            <a:extLst>
              <a:ext uri="{FF2B5EF4-FFF2-40B4-BE49-F238E27FC236}">
                <a16:creationId xmlns:a16="http://schemas.microsoft.com/office/drawing/2014/main" id="{411752EE-BE13-1980-F436-5B2F6687BD5F}"/>
              </a:ext>
            </a:extLst>
          </p:cNvPr>
          <p:cNvPicPr>
            <a:picLocks noChangeAspect="1"/>
          </p:cNvPicPr>
          <p:nvPr/>
        </p:nvPicPr>
        <p:blipFill>
          <a:blip r:embed="rId3"/>
          <a:stretch>
            <a:fillRect/>
          </a:stretch>
        </p:blipFill>
        <p:spPr>
          <a:xfrm>
            <a:off x="5917466" y="663194"/>
            <a:ext cx="6123809" cy="2904762"/>
          </a:xfrm>
          <a:prstGeom prst="rect">
            <a:avLst/>
          </a:prstGeom>
        </p:spPr>
      </p:pic>
      <p:pic>
        <p:nvPicPr>
          <p:cNvPr id="4" name="Immagine 3">
            <a:extLst>
              <a:ext uri="{FF2B5EF4-FFF2-40B4-BE49-F238E27FC236}">
                <a16:creationId xmlns:a16="http://schemas.microsoft.com/office/drawing/2014/main" id="{4B662C84-4291-A942-1E60-4AF22DF00FCE}"/>
              </a:ext>
            </a:extLst>
          </p:cNvPr>
          <p:cNvPicPr>
            <a:picLocks noChangeAspect="1"/>
          </p:cNvPicPr>
          <p:nvPr/>
        </p:nvPicPr>
        <p:blipFill>
          <a:blip r:embed="rId4"/>
          <a:stretch>
            <a:fillRect/>
          </a:stretch>
        </p:blipFill>
        <p:spPr>
          <a:xfrm>
            <a:off x="6288417" y="3714985"/>
            <a:ext cx="5752858" cy="2791549"/>
          </a:xfrm>
          <a:prstGeom prst="rect">
            <a:avLst/>
          </a:prstGeom>
        </p:spPr>
      </p:pic>
      <p:pic>
        <p:nvPicPr>
          <p:cNvPr id="5" name="Immagine 4">
            <a:extLst>
              <a:ext uri="{FF2B5EF4-FFF2-40B4-BE49-F238E27FC236}">
                <a16:creationId xmlns:a16="http://schemas.microsoft.com/office/drawing/2014/main" id="{91171C34-23B8-665F-681F-03F93D7E3184}"/>
              </a:ext>
            </a:extLst>
          </p:cNvPr>
          <p:cNvPicPr>
            <a:picLocks noChangeAspect="1"/>
          </p:cNvPicPr>
          <p:nvPr/>
        </p:nvPicPr>
        <p:blipFill>
          <a:blip r:embed="rId5"/>
          <a:stretch>
            <a:fillRect/>
          </a:stretch>
        </p:blipFill>
        <p:spPr>
          <a:xfrm>
            <a:off x="5753176" y="217278"/>
            <a:ext cx="6288099" cy="1609483"/>
          </a:xfrm>
          <a:prstGeom prst="rect">
            <a:avLst/>
          </a:prstGeom>
        </p:spPr>
      </p:pic>
    </p:spTree>
    <p:extLst>
      <p:ext uri="{BB962C8B-B14F-4D97-AF65-F5344CB8AC3E}">
        <p14:creationId xmlns:p14="http://schemas.microsoft.com/office/powerpoint/2010/main" val="12376437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18C1E654-345A-B1C1-0076-B51FEF85FA86}"/>
              </a:ext>
            </a:extLst>
          </p:cNvPr>
          <p:cNvPicPr>
            <a:picLocks noChangeAspect="1"/>
          </p:cNvPicPr>
          <p:nvPr/>
        </p:nvPicPr>
        <p:blipFill>
          <a:blip r:embed="rId2"/>
          <a:stretch>
            <a:fillRect/>
          </a:stretch>
        </p:blipFill>
        <p:spPr>
          <a:xfrm>
            <a:off x="483674" y="323115"/>
            <a:ext cx="6194848" cy="5246412"/>
          </a:xfrm>
          <a:prstGeom prst="rect">
            <a:avLst/>
          </a:prstGeom>
        </p:spPr>
      </p:pic>
      <p:pic>
        <p:nvPicPr>
          <p:cNvPr id="3" name="Immagine 2">
            <a:extLst>
              <a:ext uri="{FF2B5EF4-FFF2-40B4-BE49-F238E27FC236}">
                <a16:creationId xmlns:a16="http://schemas.microsoft.com/office/drawing/2014/main" id="{05B492B7-9892-0758-A77A-44FB17D3AB93}"/>
              </a:ext>
            </a:extLst>
          </p:cNvPr>
          <p:cNvPicPr>
            <a:picLocks noChangeAspect="1"/>
          </p:cNvPicPr>
          <p:nvPr/>
        </p:nvPicPr>
        <p:blipFill>
          <a:blip r:embed="rId3"/>
          <a:stretch>
            <a:fillRect/>
          </a:stretch>
        </p:blipFill>
        <p:spPr>
          <a:xfrm>
            <a:off x="1020451" y="5848949"/>
            <a:ext cx="8114479" cy="542591"/>
          </a:xfrm>
          <a:prstGeom prst="rect">
            <a:avLst/>
          </a:prstGeom>
        </p:spPr>
      </p:pic>
      <p:pic>
        <p:nvPicPr>
          <p:cNvPr id="4" name="Immagine 3">
            <a:extLst>
              <a:ext uri="{FF2B5EF4-FFF2-40B4-BE49-F238E27FC236}">
                <a16:creationId xmlns:a16="http://schemas.microsoft.com/office/drawing/2014/main" id="{F8AFD673-4128-2BE4-EA41-9CD9488FD609}"/>
              </a:ext>
            </a:extLst>
          </p:cNvPr>
          <p:cNvPicPr>
            <a:picLocks noChangeAspect="1"/>
          </p:cNvPicPr>
          <p:nvPr/>
        </p:nvPicPr>
        <p:blipFill>
          <a:blip r:embed="rId4"/>
          <a:stretch>
            <a:fillRect/>
          </a:stretch>
        </p:blipFill>
        <p:spPr>
          <a:xfrm>
            <a:off x="6807482" y="323115"/>
            <a:ext cx="5206435" cy="4438273"/>
          </a:xfrm>
          <a:prstGeom prst="rect">
            <a:avLst/>
          </a:prstGeom>
        </p:spPr>
      </p:pic>
    </p:spTree>
    <p:extLst>
      <p:ext uri="{BB962C8B-B14F-4D97-AF65-F5344CB8AC3E}">
        <p14:creationId xmlns:p14="http://schemas.microsoft.com/office/powerpoint/2010/main" val="20122371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a:extLst>
              <a:ext uri="{FF2B5EF4-FFF2-40B4-BE49-F238E27FC236}">
                <a16:creationId xmlns:a16="http://schemas.microsoft.com/office/drawing/2014/main" id="{2936BD8A-032C-26BD-E1EC-8B9C34FAFF10}"/>
              </a:ext>
            </a:extLst>
          </p:cNvPr>
          <p:cNvSpPr>
            <a:spLocks noChangeArrowheads="1"/>
          </p:cNvSpPr>
          <p:nvPr/>
        </p:nvSpPr>
        <p:spPr bwMode="auto">
          <a:xfrm>
            <a:off x="1524000" y="3063875"/>
            <a:ext cx="91440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it-IT" altLang="it-IT" sz="1800" b="1">
                <a:latin typeface="Arial" panose="020B0604020202020204" pitchFamily="34" charset="0"/>
                <a:cs typeface="Arial" panose="020B0604020202020204" pitchFamily="34" charset="0"/>
              </a:rPr>
              <a:t> </a:t>
            </a:r>
            <a:r>
              <a:rPr lang="it-IT" altLang="it-IT" sz="1800">
                <a:latin typeface="Arial" panose="020B0604020202020204" pitchFamily="34" charset="0"/>
                <a:cs typeface="Arial" panose="020B0604020202020204" pitchFamily="34" charset="0"/>
              </a:rPr>
              <a:t>   </a:t>
            </a:r>
            <a:br>
              <a:rPr lang="it-IT" altLang="it-IT" sz="1800" b="1">
                <a:latin typeface="Arial" panose="020B0604020202020204" pitchFamily="34" charset="0"/>
                <a:cs typeface="Arial" panose="020B0604020202020204" pitchFamily="34" charset="0"/>
              </a:rPr>
            </a:br>
            <a:endParaRPr lang="it-IT" altLang="it-IT" sz="2400"/>
          </a:p>
        </p:txBody>
      </p:sp>
      <p:sp>
        <p:nvSpPr>
          <p:cNvPr id="6147" name="Rectangle 16">
            <a:extLst>
              <a:ext uri="{FF2B5EF4-FFF2-40B4-BE49-F238E27FC236}">
                <a16:creationId xmlns:a16="http://schemas.microsoft.com/office/drawing/2014/main" id="{B46876A6-E0C7-A5ED-E3FC-96AC2475BB62}"/>
              </a:ext>
            </a:extLst>
          </p:cNvPr>
          <p:cNvSpPr>
            <a:spLocks noChangeArrowheads="1"/>
          </p:cNvSpPr>
          <p:nvPr/>
        </p:nvSpPr>
        <p:spPr bwMode="auto">
          <a:xfrm>
            <a:off x="1836738" y="107951"/>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it-IT" altLang="it-IT" sz="2400"/>
          </a:p>
        </p:txBody>
      </p:sp>
      <p:pic>
        <p:nvPicPr>
          <p:cNvPr id="6148" name="Picture 2">
            <a:extLst>
              <a:ext uri="{FF2B5EF4-FFF2-40B4-BE49-F238E27FC236}">
                <a16:creationId xmlns:a16="http://schemas.microsoft.com/office/drawing/2014/main" id="{153BA5AB-A22C-EA0A-E27C-48CE97AA1A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980" y="285733"/>
            <a:ext cx="3512705" cy="2127861"/>
          </a:xfrm>
          <a:prstGeom prst="rect">
            <a:avLst/>
          </a:prstGeom>
          <a:solidFill>
            <a:srgbClr val="FFFF66"/>
          </a:solidFill>
          <a:ln w="57150">
            <a:solidFill>
              <a:srgbClr val="92D050"/>
            </a:solidFill>
            <a:miter lim="800000"/>
            <a:headEnd/>
            <a:tailEnd/>
          </a:ln>
        </p:spPr>
      </p:pic>
      <p:pic>
        <p:nvPicPr>
          <p:cNvPr id="3" name="Immagine 2">
            <a:extLst>
              <a:ext uri="{FF2B5EF4-FFF2-40B4-BE49-F238E27FC236}">
                <a16:creationId xmlns:a16="http://schemas.microsoft.com/office/drawing/2014/main" id="{D954FCDD-59E7-D222-336D-E0C76CB3B8B9}"/>
              </a:ext>
            </a:extLst>
          </p:cNvPr>
          <p:cNvPicPr>
            <a:picLocks noChangeAspect="1"/>
          </p:cNvPicPr>
          <p:nvPr/>
        </p:nvPicPr>
        <p:blipFill>
          <a:blip r:embed="rId3"/>
          <a:stretch>
            <a:fillRect/>
          </a:stretch>
        </p:blipFill>
        <p:spPr>
          <a:xfrm>
            <a:off x="5627077" y="465876"/>
            <a:ext cx="5541671" cy="390258"/>
          </a:xfrm>
          <a:prstGeom prst="rect">
            <a:avLst/>
          </a:prstGeom>
        </p:spPr>
      </p:pic>
      <p:pic>
        <p:nvPicPr>
          <p:cNvPr id="5" name="Immagine 4">
            <a:extLst>
              <a:ext uri="{FF2B5EF4-FFF2-40B4-BE49-F238E27FC236}">
                <a16:creationId xmlns:a16="http://schemas.microsoft.com/office/drawing/2014/main" id="{7AB452D8-199C-84DC-9B0E-DED1CA445A11}"/>
              </a:ext>
            </a:extLst>
          </p:cNvPr>
          <p:cNvPicPr>
            <a:picLocks noChangeAspect="1"/>
          </p:cNvPicPr>
          <p:nvPr/>
        </p:nvPicPr>
        <p:blipFill>
          <a:blip r:embed="rId4"/>
          <a:stretch>
            <a:fillRect/>
          </a:stretch>
        </p:blipFill>
        <p:spPr>
          <a:xfrm>
            <a:off x="5225671" y="1148228"/>
            <a:ext cx="6344482" cy="1131618"/>
          </a:xfrm>
          <a:prstGeom prst="rect">
            <a:avLst/>
          </a:prstGeom>
        </p:spPr>
      </p:pic>
      <p:pic>
        <p:nvPicPr>
          <p:cNvPr id="7" name="Immagine 6">
            <a:extLst>
              <a:ext uri="{FF2B5EF4-FFF2-40B4-BE49-F238E27FC236}">
                <a16:creationId xmlns:a16="http://schemas.microsoft.com/office/drawing/2014/main" id="{FA39316B-1B0E-174E-3E53-528D445C880C}"/>
              </a:ext>
            </a:extLst>
          </p:cNvPr>
          <p:cNvPicPr>
            <a:picLocks noChangeAspect="1"/>
          </p:cNvPicPr>
          <p:nvPr/>
        </p:nvPicPr>
        <p:blipFill>
          <a:blip r:embed="rId5"/>
          <a:stretch>
            <a:fillRect/>
          </a:stretch>
        </p:blipFill>
        <p:spPr>
          <a:xfrm>
            <a:off x="2135272" y="2627434"/>
            <a:ext cx="8845466" cy="1816973"/>
          </a:xfrm>
          <a:prstGeom prst="rect">
            <a:avLst/>
          </a:prstGeom>
          <a:ln w="38100">
            <a:solidFill>
              <a:srgbClr val="00B0F0"/>
            </a:solidFill>
          </a:ln>
        </p:spPr>
      </p:pic>
      <p:pic>
        <p:nvPicPr>
          <p:cNvPr id="9" name="Immagine 8">
            <a:extLst>
              <a:ext uri="{FF2B5EF4-FFF2-40B4-BE49-F238E27FC236}">
                <a16:creationId xmlns:a16="http://schemas.microsoft.com/office/drawing/2014/main" id="{B99E98FD-9DC9-7FAE-7AB7-A7DB22245130}"/>
              </a:ext>
            </a:extLst>
          </p:cNvPr>
          <p:cNvPicPr>
            <a:picLocks noChangeAspect="1"/>
          </p:cNvPicPr>
          <p:nvPr/>
        </p:nvPicPr>
        <p:blipFill>
          <a:blip r:embed="rId6"/>
          <a:stretch>
            <a:fillRect/>
          </a:stretch>
        </p:blipFill>
        <p:spPr>
          <a:xfrm>
            <a:off x="2135272" y="4668629"/>
            <a:ext cx="8845466" cy="1962699"/>
          </a:xfrm>
          <a:prstGeom prst="rect">
            <a:avLst/>
          </a:prstGeom>
          <a:ln w="38100">
            <a:solidFill>
              <a:srgbClr val="FF0000"/>
            </a:solidFill>
          </a:ln>
        </p:spPr>
      </p:pic>
      <p:sp>
        <p:nvSpPr>
          <p:cNvPr id="10" name="Freccia a sinistra 9">
            <a:extLst>
              <a:ext uri="{FF2B5EF4-FFF2-40B4-BE49-F238E27FC236}">
                <a16:creationId xmlns:a16="http://schemas.microsoft.com/office/drawing/2014/main" id="{8D6AAB30-33A3-7572-D9F2-389333E1A6C8}"/>
              </a:ext>
            </a:extLst>
          </p:cNvPr>
          <p:cNvSpPr/>
          <p:nvPr/>
        </p:nvSpPr>
        <p:spPr>
          <a:xfrm>
            <a:off x="4320791" y="1055077"/>
            <a:ext cx="612950" cy="81391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Freccia circolare a destra 10">
            <a:extLst>
              <a:ext uri="{FF2B5EF4-FFF2-40B4-BE49-F238E27FC236}">
                <a16:creationId xmlns:a16="http://schemas.microsoft.com/office/drawing/2014/main" id="{EC58FDE6-0682-B370-0FA4-626FE9BEAFB7}"/>
              </a:ext>
            </a:extLst>
          </p:cNvPr>
          <p:cNvSpPr/>
          <p:nvPr/>
        </p:nvSpPr>
        <p:spPr>
          <a:xfrm rot="20943792">
            <a:off x="364852" y="2594798"/>
            <a:ext cx="1475651" cy="3139958"/>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Tree>
    <p:extLst>
      <p:ext uri="{BB962C8B-B14F-4D97-AF65-F5344CB8AC3E}">
        <p14:creationId xmlns:p14="http://schemas.microsoft.com/office/powerpoint/2010/main" val="42552857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F22A1B0E-A0E5-D69A-88A6-1EC0FA3A3816}"/>
              </a:ext>
            </a:extLst>
          </p:cNvPr>
          <p:cNvPicPr>
            <a:picLocks noChangeAspect="1"/>
          </p:cNvPicPr>
          <p:nvPr/>
        </p:nvPicPr>
        <p:blipFill>
          <a:blip r:embed="rId2"/>
          <a:stretch>
            <a:fillRect/>
          </a:stretch>
        </p:blipFill>
        <p:spPr>
          <a:xfrm>
            <a:off x="303410" y="403585"/>
            <a:ext cx="5792590" cy="4815090"/>
          </a:xfrm>
          <a:prstGeom prst="rect">
            <a:avLst/>
          </a:prstGeom>
        </p:spPr>
      </p:pic>
      <p:pic>
        <p:nvPicPr>
          <p:cNvPr id="3" name="Immagine 2">
            <a:extLst>
              <a:ext uri="{FF2B5EF4-FFF2-40B4-BE49-F238E27FC236}">
                <a16:creationId xmlns:a16="http://schemas.microsoft.com/office/drawing/2014/main" id="{E134E601-9FB3-E269-E8BD-9791AEFC212C}"/>
              </a:ext>
            </a:extLst>
          </p:cNvPr>
          <p:cNvPicPr>
            <a:picLocks noChangeAspect="1"/>
          </p:cNvPicPr>
          <p:nvPr/>
        </p:nvPicPr>
        <p:blipFill>
          <a:blip r:embed="rId3"/>
          <a:stretch>
            <a:fillRect/>
          </a:stretch>
        </p:blipFill>
        <p:spPr>
          <a:xfrm>
            <a:off x="6764404" y="171333"/>
            <a:ext cx="4980864" cy="5279594"/>
          </a:xfrm>
          <a:prstGeom prst="rect">
            <a:avLst/>
          </a:prstGeom>
        </p:spPr>
      </p:pic>
    </p:spTree>
    <p:extLst>
      <p:ext uri="{BB962C8B-B14F-4D97-AF65-F5344CB8AC3E}">
        <p14:creationId xmlns:p14="http://schemas.microsoft.com/office/powerpoint/2010/main" val="11282066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F22A1B0E-A0E5-D69A-88A6-1EC0FA3A3816}"/>
              </a:ext>
            </a:extLst>
          </p:cNvPr>
          <p:cNvPicPr>
            <a:picLocks noChangeAspect="1"/>
          </p:cNvPicPr>
          <p:nvPr/>
        </p:nvPicPr>
        <p:blipFill>
          <a:blip r:embed="rId2"/>
          <a:stretch>
            <a:fillRect/>
          </a:stretch>
        </p:blipFill>
        <p:spPr>
          <a:xfrm>
            <a:off x="303410" y="403586"/>
            <a:ext cx="2647608" cy="2200824"/>
          </a:xfrm>
          <a:prstGeom prst="rect">
            <a:avLst/>
          </a:prstGeom>
        </p:spPr>
      </p:pic>
      <p:pic>
        <p:nvPicPr>
          <p:cNvPr id="4" name="Immagine 3">
            <a:extLst>
              <a:ext uri="{FF2B5EF4-FFF2-40B4-BE49-F238E27FC236}">
                <a16:creationId xmlns:a16="http://schemas.microsoft.com/office/drawing/2014/main" id="{4100F74C-98EF-78BD-ADF9-93632F6AC4B1}"/>
              </a:ext>
            </a:extLst>
          </p:cNvPr>
          <p:cNvPicPr>
            <a:picLocks noChangeAspect="1"/>
          </p:cNvPicPr>
          <p:nvPr/>
        </p:nvPicPr>
        <p:blipFill>
          <a:blip r:embed="rId3"/>
          <a:stretch>
            <a:fillRect/>
          </a:stretch>
        </p:blipFill>
        <p:spPr>
          <a:xfrm>
            <a:off x="6096000" y="210454"/>
            <a:ext cx="4999153" cy="6291617"/>
          </a:xfrm>
          <a:prstGeom prst="rect">
            <a:avLst/>
          </a:prstGeom>
        </p:spPr>
      </p:pic>
      <p:pic>
        <p:nvPicPr>
          <p:cNvPr id="5" name="Immagine 4">
            <a:extLst>
              <a:ext uri="{FF2B5EF4-FFF2-40B4-BE49-F238E27FC236}">
                <a16:creationId xmlns:a16="http://schemas.microsoft.com/office/drawing/2014/main" id="{84487B55-4B0D-20F6-1FD1-1230186D83A5}"/>
              </a:ext>
            </a:extLst>
          </p:cNvPr>
          <p:cNvPicPr>
            <a:picLocks noChangeAspect="1"/>
          </p:cNvPicPr>
          <p:nvPr/>
        </p:nvPicPr>
        <p:blipFill>
          <a:blip r:embed="rId4"/>
          <a:stretch>
            <a:fillRect/>
          </a:stretch>
        </p:blipFill>
        <p:spPr>
          <a:xfrm>
            <a:off x="303410" y="2856512"/>
            <a:ext cx="5548165" cy="3597901"/>
          </a:xfrm>
          <a:prstGeom prst="rect">
            <a:avLst/>
          </a:prstGeom>
        </p:spPr>
      </p:pic>
    </p:spTree>
    <p:extLst>
      <p:ext uri="{BB962C8B-B14F-4D97-AF65-F5344CB8AC3E}">
        <p14:creationId xmlns:p14="http://schemas.microsoft.com/office/powerpoint/2010/main" val="32996647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a:extLst>
              <a:ext uri="{FF2B5EF4-FFF2-40B4-BE49-F238E27FC236}">
                <a16:creationId xmlns:a16="http://schemas.microsoft.com/office/drawing/2014/main" id="{A6E16472-40EB-8809-874A-6BC6F99301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9114" y="642938"/>
            <a:ext cx="8283575" cy="535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57630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3">
            <a:extLst>
              <a:ext uri="{FF2B5EF4-FFF2-40B4-BE49-F238E27FC236}">
                <a16:creationId xmlns:a16="http://schemas.microsoft.com/office/drawing/2014/main" id="{17FC613E-40CE-D09A-1354-B0D199AE4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8313" y="774701"/>
            <a:ext cx="8462962" cy="515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794564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a:extLst>
              <a:ext uri="{FF2B5EF4-FFF2-40B4-BE49-F238E27FC236}">
                <a16:creationId xmlns:a16="http://schemas.microsoft.com/office/drawing/2014/main" id="{B3D8C7BE-EBCE-8FF2-F2D6-E70C609DB3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6939" y="358775"/>
            <a:ext cx="7769225" cy="607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815588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4F5D0FF5-B301-F901-82AC-3E7FFDE0AD9A}"/>
              </a:ext>
            </a:extLst>
          </p:cNvPr>
          <p:cNvPicPr>
            <a:picLocks noChangeAspect="1"/>
          </p:cNvPicPr>
          <p:nvPr/>
        </p:nvPicPr>
        <p:blipFill>
          <a:blip r:embed="rId2"/>
          <a:stretch>
            <a:fillRect/>
          </a:stretch>
        </p:blipFill>
        <p:spPr>
          <a:xfrm>
            <a:off x="317455" y="249381"/>
            <a:ext cx="4973775" cy="4010105"/>
          </a:xfrm>
          <a:prstGeom prst="rect">
            <a:avLst/>
          </a:prstGeom>
        </p:spPr>
      </p:pic>
      <p:sp>
        <p:nvSpPr>
          <p:cNvPr id="2" name="CasellaDiTesto 1">
            <a:extLst>
              <a:ext uri="{FF2B5EF4-FFF2-40B4-BE49-F238E27FC236}">
                <a16:creationId xmlns:a16="http://schemas.microsoft.com/office/drawing/2014/main" id="{B31D9662-869E-F975-4B51-EA13402D0E7B}"/>
              </a:ext>
            </a:extLst>
          </p:cNvPr>
          <p:cNvSpPr txBox="1"/>
          <p:nvPr/>
        </p:nvSpPr>
        <p:spPr>
          <a:xfrm>
            <a:off x="5486401" y="1132608"/>
            <a:ext cx="6533618" cy="2862322"/>
          </a:xfrm>
          <a:prstGeom prst="rect">
            <a:avLst/>
          </a:prstGeom>
          <a:noFill/>
        </p:spPr>
        <p:txBody>
          <a:bodyPr wrap="square" rtlCol="0">
            <a:spAutoFit/>
          </a:bodyPr>
          <a:lstStyle/>
          <a:p>
            <a:pPr algn="l" fontAlgn="base"/>
            <a:r>
              <a:rPr lang="it-IT" b="1" i="0" dirty="0">
                <a:effectLst/>
                <a:latin typeface="Open Sans" panose="020B0606030504020204" pitchFamily="34" charset="0"/>
              </a:rPr>
              <a:t>La Direttiva Macchine si applica alle macchine di sollevamento?</a:t>
            </a:r>
            <a:endParaRPr lang="it-IT" b="0" i="0" dirty="0">
              <a:effectLst/>
              <a:latin typeface="Open Sans" panose="020B0606030504020204" pitchFamily="34" charset="0"/>
            </a:endParaRPr>
          </a:p>
          <a:p>
            <a:pPr algn="l" fontAlgn="base"/>
            <a:r>
              <a:rPr lang="it-IT" b="0" i="0" dirty="0">
                <a:solidFill>
                  <a:srgbClr val="303030"/>
                </a:solidFill>
                <a:effectLst/>
                <a:latin typeface="Open Sans" panose="020B0606030504020204" pitchFamily="34" charset="0"/>
              </a:rPr>
              <a:t>Le macchine che effettuano operazioni di sollevamento sono invece comprese nel campo di applicazione della direttiva indipendentemente dalla fonte di energia; infatti, queste compiono un'operazione intrinsecamente pericolosa e, inoltre, </a:t>
            </a:r>
            <a:r>
              <a:rPr lang="it-IT" b="1" i="0" dirty="0">
                <a:solidFill>
                  <a:srgbClr val="303030"/>
                </a:solidFill>
                <a:effectLst/>
                <a:latin typeface="Open Sans" panose="020B0606030504020204" pitchFamily="34" charset="0"/>
              </a:rPr>
              <a:t>il carico sollevato accumula energia potenziale gravitazionale che può essere liberata dalla sua caduta.</a:t>
            </a:r>
          </a:p>
          <a:p>
            <a:endParaRPr lang="it-IT" dirty="0"/>
          </a:p>
        </p:txBody>
      </p:sp>
      <p:sp>
        <p:nvSpPr>
          <p:cNvPr id="6" name="Freccia in giù 5">
            <a:extLst>
              <a:ext uri="{FF2B5EF4-FFF2-40B4-BE49-F238E27FC236}">
                <a16:creationId xmlns:a16="http://schemas.microsoft.com/office/drawing/2014/main" id="{C307972B-C187-A0BE-6BB6-1030F22434E9}"/>
              </a:ext>
            </a:extLst>
          </p:cNvPr>
          <p:cNvSpPr/>
          <p:nvPr/>
        </p:nvSpPr>
        <p:spPr>
          <a:xfrm>
            <a:off x="6249459" y="249381"/>
            <a:ext cx="2753591" cy="6442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8" name="Immagine 7">
            <a:extLst>
              <a:ext uri="{FF2B5EF4-FFF2-40B4-BE49-F238E27FC236}">
                <a16:creationId xmlns:a16="http://schemas.microsoft.com/office/drawing/2014/main" id="{7C07EE86-E088-0A09-7DDC-4FF9275A8CA8}"/>
              </a:ext>
            </a:extLst>
          </p:cNvPr>
          <p:cNvPicPr>
            <a:picLocks noChangeAspect="1"/>
          </p:cNvPicPr>
          <p:nvPr/>
        </p:nvPicPr>
        <p:blipFill>
          <a:blip r:embed="rId3"/>
          <a:stretch>
            <a:fillRect/>
          </a:stretch>
        </p:blipFill>
        <p:spPr>
          <a:xfrm>
            <a:off x="7196608" y="3589685"/>
            <a:ext cx="5228657" cy="3112208"/>
          </a:xfrm>
          <a:prstGeom prst="rect">
            <a:avLst/>
          </a:prstGeom>
        </p:spPr>
      </p:pic>
    </p:spTree>
    <p:extLst>
      <p:ext uri="{BB962C8B-B14F-4D97-AF65-F5344CB8AC3E}">
        <p14:creationId xmlns:p14="http://schemas.microsoft.com/office/powerpoint/2010/main" val="21812780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A068FD22-4316-455B-A21D-57146AB4285E}"/>
              </a:ext>
            </a:extLst>
          </p:cNvPr>
          <p:cNvSpPr txBox="1"/>
          <p:nvPr/>
        </p:nvSpPr>
        <p:spPr>
          <a:xfrm>
            <a:off x="592282" y="436418"/>
            <a:ext cx="9798627" cy="4524315"/>
          </a:xfrm>
          <a:prstGeom prst="rect">
            <a:avLst/>
          </a:prstGeom>
          <a:noFill/>
        </p:spPr>
        <p:txBody>
          <a:bodyPr wrap="square" rtlCol="0">
            <a:spAutoFit/>
          </a:bodyPr>
          <a:lstStyle/>
          <a:p>
            <a:pPr algn="l" fontAlgn="base"/>
            <a:r>
              <a:rPr lang="it-IT" b="1" i="0" dirty="0">
                <a:effectLst/>
                <a:latin typeface="Open Sans" panose="020B0606030504020204" pitchFamily="34" charset="0"/>
              </a:rPr>
              <a:t>La Direttiva Macchine si applica alle macchine di sollevamento?</a:t>
            </a:r>
            <a:endParaRPr lang="it-IT" b="0" i="0" dirty="0">
              <a:effectLst/>
              <a:latin typeface="Open Sans" panose="020B0606030504020204" pitchFamily="34" charset="0"/>
            </a:endParaRPr>
          </a:p>
          <a:p>
            <a:pPr algn="l" fontAlgn="base"/>
            <a:r>
              <a:rPr lang="it-IT" b="0" i="0" dirty="0">
                <a:solidFill>
                  <a:srgbClr val="303030"/>
                </a:solidFill>
                <a:effectLst/>
                <a:latin typeface="Open Sans" panose="020B0606030504020204" pitchFamily="34" charset="0"/>
              </a:rPr>
              <a:t>Le macchine che effettuano operazioni di sollevamento sono invece comprese nel campo di applicazione della direttiva indipendentemente dalla fonte di energia; infatti, queste compiono un'operazione intrinsecamente pericolosa e, inoltre, il carico sollevato accumula energia potenziale gravitazionale che può essere liberata dalla sua caduta.</a:t>
            </a:r>
          </a:p>
          <a:p>
            <a:endParaRPr lang="it-IT" dirty="0">
              <a:solidFill>
                <a:srgbClr val="303030"/>
              </a:solidFill>
              <a:latin typeface="Open Sans" panose="020B0606030504020204" pitchFamily="34" charset="0"/>
            </a:endParaRPr>
          </a:p>
          <a:p>
            <a:endParaRPr lang="it-IT" dirty="0">
              <a:solidFill>
                <a:srgbClr val="303030"/>
              </a:solidFill>
              <a:latin typeface="Open Sans" panose="020B0606030504020204" pitchFamily="34" charset="0"/>
            </a:endParaRPr>
          </a:p>
          <a:p>
            <a:pPr algn="l" fontAlgn="base"/>
            <a:r>
              <a:rPr lang="it-IT" b="1" i="0" dirty="0">
                <a:effectLst/>
                <a:latin typeface="Open Sans" panose="020B0606030504020204" pitchFamily="34" charset="0"/>
              </a:rPr>
              <a:t>Le macchine per la ricerca devono essere marcate CE?</a:t>
            </a:r>
            <a:endParaRPr lang="it-IT" b="0" i="0" dirty="0">
              <a:effectLst/>
              <a:latin typeface="Open Sans" panose="020B0606030504020204" pitchFamily="34" charset="0"/>
            </a:endParaRPr>
          </a:p>
          <a:p>
            <a:pPr algn="l" fontAlgn="base"/>
            <a:r>
              <a:rPr lang="it-IT" b="0" i="0" dirty="0">
                <a:solidFill>
                  <a:srgbClr val="303030"/>
                </a:solidFill>
                <a:effectLst/>
                <a:latin typeface="Open Sans" panose="020B0606030504020204" pitchFamily="34" charset="0"/>
              </a:rPr>
              <a:t>Per macchine appositamente progettate e costruite a fini di ricerca per essere temporaneamente utilizzate nei laboratori </a:t>
            </a:r>
            <a:r>
              <a:rPr lang="it-IT" b="1" i="0" dirty="0">
                <a:solidFill>
                  <a:srgbClr val="303030"/>
                </a:solidFill>
                <a:effectLst/>
                <a:latin typeface="Open Sans" panose="020B0606030504020204" pitchFamily="34" charset="0"/>
              </a:rPr>
              <a:t>non si intendono macchine installate permanentemente nei laboratori oppure macchine non destinate esclusivamente a fini di ricerca;</a:t>
            </a:r>
            <a:r>
              <a:rPr lang="it-IT" b="0" i="0" dirty="0">
                <a:solidFill>
                  <a:srgbClr val="303030"/>
                </a:solidFill>
                <a:effectLst/>
                <a:latin typeface="Open Sans" panose="020B0606030504020204" pitchFamily="34" charset="0"/>
              </a:rPr>
              <a:t> in particolare ricadono nel campo di applicazione della direttiva Macchine i prototipi realizzati per verificare la bontà delle soluzioni tecniche da adottare sulle macchine, siano essi utilizzati internamente dal fabbricante oppure affidati a utilizzatori che hanno il compito di provarli.</a:t>
            </a:r>
          </a:p>
          <a:p>
            <a:endParaRPr lang="it-IT" dirty="0"/>
          </a:p>
        </p:txBody>
      </p:sp>
    </p:spTree>
    <p:extLst>
      <p:ext uri="{BB962C8B-B14F-4D97-AF65-F5344CB8AC3E}">
        <p14:creationId xmlns:p14="http://schemas.microsoft.com/office/powerpoint/2010/main" val="4032984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CasellaDiTesto 4">
            <a:extLst>
              <a:ext uri="{FF2B5EF4-FFF2-40B4-BE49-F238E27FC236}">
                <a16:creationId xmlns:a16="http://schemas.microsoft.com/office/drawing/2014/main" id="{82E06213-D5A7-DCB4-4A46-09CBCE4BC034}"/>
              </a:ext>
            </a:extLst>
          </p:cNvPr>
          <p:cNvSpPr txBox="1">
            <a:spLocks noChangeArrowheads="1"/>
          </p:cNvSpPr>
          <p:nvPr/>
        </p:nvSpPr>
        <p:spPr bwMode="auto">
          <a:xfrm>
            <a:off x="8239126" y="1857376"/>
            <a:ext cx="1357313" cy="2460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endParaRPr lang="it-IT" altLang="it-IT"/>
          </a:p>
        </p:txBody>
      </p:sp>
      <p:sp>
        <p:nvSpPr>
          <p:cNvPr id="51203" name="CasellaDiTesto 6">
            <a:extLst>
              <a:ext uri="{FF2B5EF4-FFF2-40B4-BE49-F238E27FC236}">
                <a16:creationId xmlns:a16="http://schemas.microsoft.com/office/drawing/2014/main" id="{6A761872-941C-9F39-6A72-33765B916FD1}"/>
              </a:ext>
            </a:extLst>
          </p:cNvPr>
          <p:cNvSpPr txBox="1">
            <a:spLocks noChangeArrowheads="1"/>
          </p:cNvSpPr>
          <p:nvPr/>
        </p:nvSpPr>
        <p:spPr bwMode="auto">
          <a:xfrm>
            <a:off x="7810501" y="2214563"/>
            <a:ext cx="2143125" cy="2460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endParaRPr lang="it-IT" altLang="it-IT"/>
          </a:p>
        </p:txBody>
      </p:sp>
      <p:sp>
        <p:nvSpPr>
          <p:cNvPr id="6" name="CasellaDiTesto 5">
            <a:extLst>
              <a:ext uri="{FF2B5EF4-FFF2-40B4-BE49-F238E27FC236}">
                <a16:creationId xmlns:a16="http://schemas.microsoft.com/office/drawing/2014/main" id="{528651DE-E3AA-BF25-A50D-DC36317BF0D8}"/>
              </a:ext>
            </a:extLst>
          </p:cNvPr>
          <p:cNvSpPr txBox="1"/>
          <p:nvPr/>
        </p:nvSpPr>
        <p:spPr>
          <a:xfrm>
            <a:off x="1881188" y="285751"/>
            <a:ext cx="8572500" cy="1323975"/>
          </a:xfrm>
          <a:prstGeom prst="rect">
            <a:avLst/>
          </a:prstGeom>
          <a:solidFill>
            <a:schemeClr val="accent1">
              <a:lumMod val="20000"/>
              <a:lumOff val="80000"/>
            </a:schemeClr>
          </a:solidFill>
        </p:spPr>
        <p:txBody>
          <a:bodyPr>
            <a:spAutoFit/>
          </a:bodyPr>
          <a:lstStyle/>
          <a:p>
            <a:pPr>
              <a:defRPr/>
            </a:pPr>
            <a:r>
              <a:rPr lang="it-IT" sz="1600" i="1" dirty="0">
                <a:solidFill>
                  <a:srgbClr val="FF0000"/>
                </a:solidFill>
              </a:rPr>
              <a:t>b) “attrezzatura intercambiabile”: </a:t>
            </a:r>
            <a:r>
              <a:rPr lang="it-IT" sz="1600" i="1" dirty="0"/>
              <a:t>dispositivo che, dopo la messa in servizio di una</a:t>
            </a:r>
          </a:p>
          <a:p>
            <a:pPr>
              <a:defRPr/>
            </a:pPr>
            <a:r>
              <a:rPr lang="it-IT" sz="1600" i="1" dirty="0"/>
              <a:t>macchina o di un trattore, è assemblato alla macchina o al trattore dall’operatore</a:t>
            </a:r>
          </a:p>
          <a:p>
            <a:pPr>
              <a:defRPr/>
            </a:pPr>
            <a:r>
              <a:rPr lang="it-IT" sz="1600" i="1" dirty="0"/>
              <a:t>stesso al fine di modificarne la funzione o apportare una nuova funzione, nella</a:t>
            </a:r>
          </a:p>
          <a:p>
            <a:pPr>
              <a:defRPr/>
            </a:pPr>
            <a:r>
              <a:rPr lang="it-IT" sz="1600" i="1" dirty="0"/>
              <a:t>misura in cui tale attrezzatura non è un utensile;</a:t>
            </a:r>
          </a:p>
          <a:p>
            <a:pPr>
              <a:defRPr/>
            </a:pPr>
            <a:endParaRPr lang="it-IT" sz="1600" i="1" dirty="0"/>
          </a:p>
        </p:txBody>
      </p:sp>
      <p:pic>
        <p:nvPicPr>
          <p:cNvPr id="51205" name="Picture 2">
            <a:extLst>
              <a:ext uri="{FF2B5EF4-FFF2-40B4-BE49-F238E27FC236}">
                <a16:creationId xmlns:a16="http://schemas.microsoft.com/office/drawing/2014/main" id="{9B7845C7-D6B8-F15D-8841-EC4A10CFDD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9938" y="1428751"/>
            <a:ext cx="6094412" cy="497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ttangolo 6">
            <a:extLst>
              <a:ext uri="{FF2B5EF4-FFF2-40B4-BE49-F238E27FC236}">
                <a16:creationId xmlns:a16="http://schemas.microsoft.com/office/drawing/2014/main" id="{FD6A83BE-EDBF-3981-F47E-7410A580C9F4}"/>
              </a:ext>
            </a:extLst>
          </p:cNvPr>
          <p:cNvSpPr/>
          <p:nvPr/>
        </p:nvSpPr>
        <p:spPr>
          <a:xfrm>
            <a:off x="8882063" y="1214438"/>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Tree>
    <p:extLst>
      <p:ext uri="{BB962C8B-B14F-4D97-AF65-F5344CB8AC3E}">
        <p14:creationId xmlns:p14="http://schemas.microsoft.com/office/powerpoint/2010/main" val="134392974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51DE03B6-E2C9-E62E-6E22-7C3AC05B9DFF}"/>
              </a:ext>
            </a:extLst>
          </p:cNvPr>
          <p:cNvPicPr>
            <a:picLocks noChangeAspect="1"/>
          </p:cNvPicPr>
          <p:nvPr/>
        </p:nvPicPr>
        <p:blipFill>
          <a:blip r:embed="rId2"/>
          <a:stretch>
            <a:fillRect/>
          </a:stretch>
        </p:blipFill>
        <p:spPr>
          <a:xfrm>
            <a:off x="3034095" y="1019476"/>
            <a:ext cx="6123809" cy="4819048"/>
          </a:xfrm>
          <a:prstGeom prst="rect">
            <a:avLst/>
          </a:prstGeom>
        </p:spPr>
      </p:pic>
    </p:spTree>
    <p:extLst>
      <p:ext uri="{BB962C8B-B14F-4D97-AF65-F5344CB8AC3E}">
        <p14:creationId xmlns:p14="http://schemas.microsoft.com/office/powerpoint/2010/main" val="228083249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74807951-F60D-EC1D-BDC6-8E6C7E9889C1}"/>
              </a:ext>
            </a:extLst>
          </p:cNvPr>
          <p:cNvPicPr>
            <a:picLocks noChangeAspect="1"/>
          </p:cNvPicPr>
          <p:nvPr/>
        </p:nvPicPr>
        <p:blipFill>
          <a:blip r:embed="rId2"/>
          <a:stretch>
            <a:fillRect/>
          </a:stretch>
        </p:blipFill>
        <p:spPr>
          <a:xfrm>
            <a:off x="200460" y="237483"/>
            <a:ext cx="5620886" cy="3645272"/>
          </a:xfrm>
          <a:prstGeom prst="rect">
            <a:avLst/>
          </a:prstGeom>
        </p:spPr>
      </p:pic>
      <p:pic>
        <p:nvPicPr>
          <p:cNvPr id="3" name="Immagine 2">
            <a:extLst>
              <a:ext uri="{FF2B5EF4-FFF2-40B4-BE49-F238E27FC236}">
                <a16:creationId xmlns:a16="http://schemas.microsoft.com/office/drawing/2014/main" id="{8511F52C-27A9-CFD2-B7C4-6BC2A4B95826}"/>
              </a:ext>
            </a:extLst>
          </p:cNvPr>
          <p:cNvPicPr>
            <a:picLocks noChangeAspect="1"/>
          </p:cNvPicPr>
          <p:nvPr/>
        </p:nvPicPr>
        <p:blipFill>
          <a:blip r:embed="rId3"/>
          <a:stretch>
            <a:fillRect/>
          </a:stretch>
        </p:blipFill>
        <p:spPr>
          <a:xfrm>
            <a:off x="6096000" y="2698783"/>
            <a:ext cx="5620885" cy="3723946"/>
          </a:xfrm>
          <a:prstGeom prst="rect">
            <a:avLst/>
          </a:prstGeom>
        </p:spPr>
      </p:pic>
    </p:spTree>
    <p:extLst>
      <p:ext uri="{BB962C8B-B14F-4D97-AF65-F5344CB8AC3E}">
        <p14:creationId xmlns:p14="http://schemas.microsoft.com/office/powerpoint/2010/main" val="2652742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a:extLst>
              <a:ext uri="{FF2B5EF4-FFF2-40B4-BE49-F238E27FC236}">
                <a16:creationId xmlns:a16="http://schemas.microsoft.com/office/drawing/2014/main" id="{2DA81ED1-2A23-1AD6-FD85-BFD8C91C0767}"/>
              </a:ext>
            </a:extLst>
          </p:cNvPr>
          <p:cNvSpPr>
            <a:spLocks noChangeArrowheads="1"/>
          </p:cNvSpPr>
          <p:nvPr/>
        </p:nvSpPr>
        <p:spPr bwMode="auto">
          <a:xfrm>
            <a:off x="1524000" y="3063875"/>
            <a:ext cx="914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Tahoma" panose="020B0604030504040204" pitchFamily="34" charset="0"/>
              </a:defRPr>
            </a:lvl1pPr>
            <a:lvl2pPr marL="742950" indent="-285750">
              <a:defRPr sz="1000">
                <a:solidFill>
                  <a:schemeClr val="tx1"/>
                </a:solidFill>
                <a:latin typeface="Tahoma" panose="020B0604030504040204" pitchFamily="34" charset="0"/>
              </a:defRPr>
            </a:lvl2pPr>
            <a:lvl3pPr marL="1143000" indent="-228600">
              <a:defRPr sz="1000">
                <a:solidFill>
                  <a:schemeClr val="tx1"/>
                </a:solidFill>
                <a:latin typeface="Tahoma" panose="020B0604030504040204" pitchFamily="34" charset="0"/>
              </a:defRPr>
            </a:lvl3pPr>
            <a:lvl4pPr marL="1600200" indent="-228600">
              <a:defRPr sz="1000">
                <a:solidFill>
                  <a:schemeClr val="tx1"/>
                </a:solidFill>
                <a:latin typeface="Tahoma" panose="020B0604030504040204" pitchFamily="34" charset="0"/>
              </a:defRPr>
            </a:lvl4pPr>
            <a:lvl5pPr marL="2057400" indent="-22860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r>
              <a:rPr lang="it-IT" altLang="it-IT" sz="1800" b="1">
                <a:latin typeface="Arial" panose="020B0604020202020204" pitchFamily="34" charset="0"/>
                <a:cs typeface="Arial" panose="020B0604020202020204" pitchFamily="34" charset="0"/>
              </a:rPr>
              <a:t> </a:t>
            </a:r>
            <a:r>
              <a:rPr lang="it-IT" altLang="it-IT" sz="1800">
                <a:latin typeface="Arial" panose="020B0604020202020204" pitchFamily="34" charset="0"/>
                <a:cs typeface="Arial" panose="020B0604020202020204" pitchFamily="34" charset="0"/>
              </a:rPr>
              <a:t>   </a:t>
            </a:r>
            <a:br>
              <a:rPr lang="it-IT" altLang="it-IT" sz="1800" b="1">
                <a:latin typeface="Arial" panose="020B0604020202020204" pitchFamily="34" charset="0"/>
                <a:cs typeface="Arial" panose="020B0604020202020204" pitchFamily="34" charset="0"/>
              </a:rPr>
            </a:br>
            <a:endParaRPr lang="it-IT" altLang="it-IT"/>
          </a:p>
        </p:txBody>
      </p:sp>
      <p:sp>
        <p:nvSpPr>
          <p:cNvPr id="40963" name="Rectangle 16">
            <a:extLst>
              <a:ext uri="{FF2B5EF4-FFF2-40B4-BE49-F238E27FC236}">
                <a16:creationId xmlns:a16="http://schemas.microsoft.com/office/drawing/2014/main" id="{58291966-457E-EF20-23F5-663D8FE8ECCB}"/>
              </a:ext>
            </a:extLst>
          </p:cNvPr>
          <p:cNvSpPr>
            <a:spLocks noChangeArrowheads="1"/>
          </p:cNvSpPr>
          <p:nvPr/>
        </p:nvSpPr>
        <p:spPr bwMode="auto">
          <a:xfrm>
            <a:off x="1836738" y="107951"/>
            <a:ext cx="91440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Tahoma" panose="020B0604030504040204" pitchFamily="34" charset="0"/>
              </a:defRPr>
            </a:lvl1pPr>
            <a:lvl2pPr marL="742950" indent="-285750">
              <a:defRPr sz="1000">
                <a:solidFill>
                  <a:schemeClr val="tx1"/>
                </a:solidFill>
                <a:latin typeface="Tahoma" panose="020B0604030504040204" pitchFamily="34" charset="0"/>
              </a:defRPr>
            </a:lvl2pPr>
            <a:lvl3pPr marL="1143000" indent="-228600">
              <a:defRPr sz="1000">
                <a:solidFill>
                  <a:schemeClr val="tx1"/>
                </a:solidFill>
                <a:latin typeface="Tahoma" panose="020B0604030504040204" pitchFamily="34" charset="0"/>
              </a:defRPr>
            </a:lvl3pPr>
            <a:lvl4pPr marL="1600200" indent="-228600">
              <a:defRPr sz="1000">
                <a:solidFill>
                  <a:schemeClr val="tx1"/>
                </a:solidFill>
                <a:latin typeface="Tahoma" panose="020B0604030504040204" pitchFamily="34" charset="0"/>
              </a:defRPr>
            </a:lvl4pPr>
            <a:lvl5pPr marL="2057400" indent="-22860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endParaRPr lang="it-IT" altLang="it-IT"/>
          </a:p>
        </p:txBody>
      </p:sp>
      <p:pic>
        <p:nvPicPr>
          <p:cNvPr id="40964" name="Picture 2">
            <a:extLst>
              <a:ext uri="{FF2B5EF4-FFF2-40B4-BE49-F238E27FC236}">
                <a16:creationId xmlns:a16="http://schemas.microsoft.com/office/drawing/2014/main" id="{3007BD7A-3DE7-D2A2-CCEC-5210955758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8313" y="642938"/>
            <a:ext cx="60198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8" name="Picture 3">
            <a:extLst>
              <a:ext uri="{FF2B5EF4-FFF2-40B4-BE49-F238E27FC236}">
                <a16:creationId xmlns:a16="http://schemas.microsoft.com/office/drawing/2014/main" id="{4C743DF2-AFD9-9319-29C0-5043E56447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9750" y="2286001"/>
            <a:ext cx="60198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asellaDiTesto 7">
            <a:extLst>
              <a:ext uri="{FF2B5EF4-FFF2-40B4-BE49-F238E27FC236}">
                <a16:creationId xmlns:a16="http://schemas.microsoft.com/office/drawing/2014/main" id="{ACD11862-EA4A-9BD1-28F5-AD2833F186D5}"/>
              </a:ext>
            </a:extLst>
          </p:cNvPr>
          <p:cNvSpPr txBox="1"/>
          <p:nvPr/>
        </p:nvSpPr>
        <p:spPr>
          <a:xfrm>
            <a:off x="7739074" y="2357430"/>
            <a:ext cx="2571768" cy="1754326"/>
          </a:xfrm>
          <a:prstGeom prst="rect">
            <a:avLst/>
          </a:prstGeom>
          <a:solidFill>
            <a:schemeClr val="accent1">
              <a:lumMod val="40000"/>
              <a:lumOff val="60000"/>
            </a:schemeClr>
          </a:solidFill>
          <a:scene3d>
            <a:camera prst="orthographicFront"/>
            <a:lightRig rig="threePt" dir="t"/>
          </a:scene3d>
          <a:sp3d>
            <a:bevelT w="165100" prst="coolSlant"/>
          </a:sp3d>
        </p:spPr>
        <p:txBody>
          <a:bodyPr>
            <a:spAutoFit/>
          </a:bodyPr>
          <a:lstStyle/>
          <a:p>
            <a:pPr eaLnBrk="1" hangingPunct="1">
              <a:defRPr/>
            </a:pPr>
            <a:r>
              <a:rPr lang="it-IT" dirty="0"/>
              <a:t>Direttiva macchine</a:t>
            </a:r>
          </a:p>
          <a:p>
            <a:pPr eaLnBrk="1" hangingPunct="1">
              <a:defRPr/>
            </a:pPr>
            <a:r>
              <a:rPr lang="it-IT" dirty="0"/>
              <a:t>Stabilisce i RES che devono possedere le macchine.</a:t>
            </a:r>
          </a:p>
          <a:p>
            <a:pPr eaLnBrk="1" hangingPunct="1">
              <a:defRPr/>
            </a:pPr>
            <a:r>
              <a:rPr lang="it-IT" b="1" dirty="0">
                <a:solidFill>
                  <a:srgbClr val="FF0000"/>
                </a:solidFill>
              </a:rPr>
              <a:t>Il paese membro rispetta la finalità</a:t>
            </a:r>
          </a:p>
        </p:txBody>
      </p:sp>
      <p:pic>
        <p:nvPicPr>
          <p:cNvPr id="40972" name="Picture 4">
            <a:extLst>
              <a:ext uri="{FF2B5EF4-FFF2-40B4-BE49-F238E27FC236}">
                <a16:creationId xmlns:a16="http://schemas.microsoft.com/office/drawing/2014/main" id="{0491E646-13EB-6863-9456-DB7304A920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9751" y="4643438"/>
            <a:ext cx="61245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CasellaDiTesto 10">
            <a:extLst>
              <a:ext uri="{FF2B5EF4-FFF2-40B4-BE49-F238E27FC236}">
                <a16:creationId xmlns:a16="http://schemas.microsoft.com/office/drawing/2014/main" id="{B7C222A5-A077-C3DF-F617-D0492A0CE84D}"/>
              </a:ext>
            </a:extLst>
          </p:cNvPr>
          <p:cNvSpPr txBox="1"/>
          <p:nvPr/>
        </p:nvSpPr>
        <p:spPr>
          <a:xfrm>
            <a:off x="4524364" y="142852"/>
            <a:ext cx="1643074" cy="369332"/>
          </a:xfrm>
          <a:prstGeom prst="rect">
            <a:avLst/>
          </a:prstGeom>
          <a:solidFill>
            <a:srgbClr val="FFC000"/>
          </a:solidFill>
          <a:scene3d>
            <a:camera prst="orthographicFront"/>
            <a:lightRig rig="threePt" dir="t"/>
          </a:scene3d>
          <a:sp3d>
            <a:bevelT w="165100" prst="coolSlant"/>
          </a:sp3d>
        </p:spPr>
        <p:txBody>
          <a:bodyPr>
            <a:spAutoFit/>
          </a:bodyPr>
          <a:lstStyle/>
          <a:p>
            <a:pPr eaLnBrk="1" hangingPunct="1">
              <a:defRPr/>
            </a:pPr>
            <a:r>
              <a:rPr lang="it-IT" dirty="0"/>
              <a:t>VINCOLANTI</a:t>
            </a:r>
          </a:p>
        </p:txBody>
      </p:sp>
      <p:sp>
        <p:nvSpPr>
          <p:cNvPr id="12" name="Freccia a destra 11">
            <a:extLst>
              <a:ext uri="{FF2B5EF4-FFF2-40B4-BE49-F238E27FC236}">
                <a16:creationId xmlns:a16="http://schemas.microsoft.com/office/drawing/2014/main" id="{CE288A38-78BD-49F8-F73F-8FFFD58A68BE}"/>
              </a:ext>
            </a:extLst>
          </p:cNvPr>
          <p:cNvSpPr/>
          <p:nvPr/>
        </p:nvSpPr>
        <p:spPr>
          <a:xfrm>
            <a:off x="6381751" y="3429001"/>
            <a:ext cx="1000125" cy="7143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it-IT"/>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48B6493E-DA09-0BEC-2E31-1C7DDD43DE3E}"/>
              </a:ext>
            </a:extLst>
          </p:cNvPr>
          <p:cNvPicPr>
            <a:picLocks noChangeAspect="1"/>
          </p:cNvPicPr>
          <p:nvPr/>
        </p:nvPicPr>
        <p:blipFill>
          <a:blip r:embed="rId2"/>
          <a:stretch>
            <a:fillRect/>
          </a:stretch>
        </p:blipFill>
        <p:spPr>
          <a:xfrm>
            <a:off x="391378" y="370045"/>
            <a:ext cx="4622749" cy="3601863"/>
          </a:xfrm>
          <a:prstGeom prst="rect">
            <a:avLst/>
          </a:prstGeom>
        </p:spPr>
      </p:pic>
      <p:pic>
        <p:nvPicPr>
          <p:cNvPr id="4" name="Immagine 3">
            <a:extLst>
              <a:ext uri="{FF2B5EF4-FFF2-40B4-BE49-F238E27FC236}">
                <a16:creationId xmlns:a16="http://schemas.microsoft.com/office/drawing/2014/main" id="{333B1A40-C922-50E8-8EDD-F817B43E0AC2}"/>
              </a:ext>
            </a:extLst>
          </p:cNvPr>
          <p:cNvPicPr>
            <a:picLocks noChangeAspect="1"/>
          </p:cNvPicPr>
          <p:nvPr/>
        </p:nvPicPr>
        <p:blipFill>
          <a:blip r:embed="rId3"/>
          <a:stretch>
            <a:fillRect/>
          </a:stretch>
        </p:blipFill>
        <p:spPr>
          <a:xfrm>
            <a:off x="6461286" y="101549"/>
            <a:ext cx="5339336" cy="3870359"/>
          </a:xfrm>
          <a:prstGeom prst="rect">
            <a:avLst/>
          </a:prstGeom>
        </p:spPr>
      </p:pic>
      <p:pic>
        <p:nvPicPr>
          <p:cNvPr id="5" name="Immagine 4">
            <a:extLst>
              <a:ext uri="{FF2B5EF4-FFF2-40B4-BE49-F238E27FC236}">
                <a16:creationId xmlns:a16="http://schemas.microsoft.com/office/drawing/2014/main" id="{8F5388BC-9009-18DD-9BD0-0DF2D6CEE9E9}"/>
              </a:ext>
            </a:extLst>
          </p:cNvPr>
          <p:cNvPicPr>
            <a:picLocks noChangeAspect="1"/>
          </p:cNvPicPr>
          <p:nvPr/>
        </p:nvPicPr>
        <p:blipFill>
          <a:blip r:embed="rId4"/>
          <a:stretch>
            <a:fillRect/>
          </a:stretch>
        </p:blipFill>
        <p:spPr>
          <a:xfrm>
            <a:off x="3154478" y="3826384"/>
            <a:ext cx="4023397" cy="3031616"/>
          </a:xfrm>
          <a:prstGeom prst="rect">
            <a:avLst/>
          </a:prstGeom>
        </p:spPr>
      </p:pic>
    </p:spTree>
    <p:extLst>
      <p:ext uri="{BB962C8B-B14F-4D97-AF65-F5344CB8AC3E}">
        <p14:creationId xmlns:p14="http://schemas.microsoft.com/office/powerpoint/2010/main" val="157132314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33B6F997-7E60-02DC-F234-D371B42AC297}"/>
              </a:ext>
            </a:extLst>
          </p:cNvPr>
          <p:cNvPicPr>
            <a:picLocks noChangeAspect="1"/>
          </p:cNvPicPr>
          <p:nvPr/>
        </p:nvPicPr>
        <p:blipFill>
          <a:blip r:embed="rId2"/>
          <a:stretch>
            <a:fillRect/>
          </a:stretch>
        </p:blipFill>
        <p:spPr>
          <a:xfrm>
            <a:off x="457403" y="236958"/>
            <a:ext cx="5066667" cy="3952381"/>
          </a:xfrm>
          <a:prstGeom prst="rect">
            <a:avLst/>
          </a:prstGeom>
        </p:spPr>
      </p:pic>
      <p:pic>
        <p:nvPicPr>
          <p:cNvPr id="3" name="Immagine 2">
            <a:extLst>
              <a:ext uri="{FF2B5EF4-FFF2-40B4-BE49-F238E27FC236}">
                <a16:creationId xmlns:a16="http://schemas.microsoft.com/office/drawing/2014/main" id="{20E7C141-D2C3-D7D8-A68B-175EAAAF1C43}"/>
              </a:ext>
            </a:extLst>
          </p:cNvPr>
          <p:cNvPicPr>
            <a:picLocks noChangeAspect="1"/>
          </p:cNvPicPr>
          <p:nvPr/>
        </p:nvPicPr>
        <p:blipFill>
          <a:blip r:embed="rId3"/>
          <a:stretch>
            <a:fillRect/>
          </a:stretch>
        </p:blipFill>
        <p:spPr>
          <a:xfrm>
            <a:off x="5926004" y="2087994"/>
            <a:ext cx="5685714" cy="3847619"/>
          </a:xfrm>
          <a:prstGeom prst="rect">
            <a:avLst/>
          </a:prstGeom>
        </p:spPr>
      </p:pic>
    </p:spTree>
    <p:extLst>
      <p:ext uri="{BB962C8B-B14F-4D97-AF65-F5344CB8AC3E}">
        <p14:creationId xmlns:p14="http://schemas.microsoft.com/office/powerpoint/2010/main" val="258761908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CasellaDiTesto 4">
            <a:extLst>
              <a:ext uri="{FF2B5EF4-FFF2-40B4-BE49-F238E27FC236}">
                <a16:creationId xmlns:a16="http://schemas.microsoft.com/office/drawing/2014/main" id="{DAD9BB90-910C-7383-00CE-8DE7F5FBE937}"/>
              </a:ext>
            </a:extLst>
          </p:cNvPr>
          <p:cNvSpPr txBox="1">
            <a:spLocks noChangeArrowheads="1"/>
          </p:cNvSpPr>
          <p:nvPr/>
        </p:nvSpPr>
        <p:spPr bwMode="auto">
          <a:xfrm>
            <a:off x="8239126" y="1857376"/>
            <a:ext cx="1357313" cy="2460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endParaRPr lang="it-IT" altLang="it-IT"/>
          </a:p>
        </p:txBody>
      </p:sp>
      <p:sp>
        <p:nvSpPr>
          <p:cNvPr id="55299" name="CasellaDiTesto 6">
            <a:extLst>
              <a:ext uri="{FF2B5EF4-FFF2-40B4-BE49-F238E27FC236}">
                <a16:creationId xmlns:a16="http://schemas.microsoft.com/office/drawing/2014/main" id="{16CDD2CC-B778-0369-5C0A-9E2A3980C490}"/>
              </a:ext>
            </a:extLst>
          </p:cNvPr>
          <p:cNvSpPr txBox="1">
            <a:spLocks noChangeArrowheads="1"/>
          </p:cNvSpPr>
          <p:nvPr/>
        </p:nvSpPr>
        <p:spPr bwMode="auto">
          <a:xfrm>
            <a:off x="7810501" y="2214563"/>
            <a:ext cx="2143125" cy="2460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endParaRPr lang="it-IT" altLang="it-IT"/>
          </a:p>
        </p:txBody>
      </p:sp>
      <p:sp>
        <p:nvSpPr>
          <p:cNvPr id="6" name="CasellaDiTesto 5">
            <a:extLst>
              <a:ext uri="{FF2B5EF4-FFF2-40B4-BE49-F238E27FC236}">
                <a16:creationId xmlns:a16="http://schemas.microsoft.com/office/drawing/2014/main" id="{AFAD07B1-5936-F304-8198-FB866C2AC90E}"/>
              </a:ext>
            </a:extLst>
          </p:cNvPr>
          <p:cNvSpPr txBox="1"/>
          <p:nvPr/>
        </p:nvSpPr>
        <p:spPr>
          <a:xfrm>
            <a:off x="1666875" y="214313"/>
            <a:ext cx="8572500" cy="2062162"/>
          </a:xfrm>
          <a:prstGeom prst="rect">
            <a:avLst/>
          </a:prstGeom>
          <a:solidFill>
            <a:schemeClr val="accent1">
              <a:lumMod val="20000"/>
              <a:lumOff val="80000"/>
            </a:schemeClr>
          </a:solidFill>
        </p:spPr>
        <p:txBody>
          <a:bodyPr>
            <a:spAutoFit/>
          </a:bodyPr>
          <a:lstStyle/>
          <a:p>
            <a:pPr>
              <a:defRPr/>
            </a:pPr>
            <a:r>
              <a:rPr lang="it-IT" sz="1600" i="1" dirty="0">
                <a:solidFill>
                  <a:srgbClr val="FF0000"/>
                </a:solidFill>
              </a:rPr>
              <a:t>c) “componente di sicurezza”: </a:t>
            </a:r>
            <a:r>
              <a:rPr lang="it-IT" sz="1600" i="1" dirty="0"/>
              <a:t>componente</a:t>
            </a:r>
          </a:p>
          <a:p>
            <a:pPr>
              <a:defRPr/>
            </a:pPr>
            <a:r>
              <a:rPr lang="it-IT" sz="1600" dirty="0"/>
              <a:t>− </a:t>
            </a:r>
            <a:r>
              <a:rPr lang="it-IT" sz="1600" i="1" dirty="0"/>
              <a:t>destinato ad espletare una funzione di sicurezza,</a:t>
            </a:r>
          </a:p>
          <a:p>
            <a:pPr>
              <a:defRPr/>
            </a:pPr>
            <a:r>
              <a:rPr lang="it-IT" sz="1600" dirty="0"/>
              <a:t>− </a:t>
            </a:r>
            <a:r>
              <a:rPr lang="it-IT" sz="1600" i="1" dirty="0"/>
              <a:t>immesso sul mercato separatamente,</a:t>
            </a:r>
          </a:p>
          <a:p>
            <a:pPr>
              <a:defRPr/>
            </a:pPr>
            <a:r>
              <a:rPr lang="it-IT" sz="1600" dirty="0"/>
              <a:t>− </a:t>
            </a:r>
            <a:r>
              <a:rPr lang="it-IT" sz="1600" i="1" dirty="0"/>
              <a:t>il cui guasto e/o malfunzionamento, mette a repentaglio la sicurezza delle</a:t>
            </a:r>
          </a:p>
          <a:p>
            <a:pPr>
              <a:defRPr/>
            </a:pPr>
            <a:r>
              <a:rPr lang="it-IT" sz="1600" i="1" dirty="0"/>
              <a:t>persone, e</a:t>
            </a:r>
          </a:p>
          <a:p>
            <a:pPr>
              <a:defRPr/>
            </a:pPr>
            <a:r>
              <a:rPr lang="it-IT" sz="1600" dirty="0"/>
              <a:t>− </a:t>
            </a:r>
            <a:r>
              <a:rPr lang="it-IT" sz="1600" i="1" dirty="0"/>
              <a:t>che non è indispensabile per lo scopo per cui è stata progettata la macchina o</a:t>
            </a:r>
          </a:p>
          <a:p>
            <a:pPr>
              <a:defRPr/>
            </a:pPr>
            <a:r>
              <a:rPr lang="it-IT" sz="1600" i="1" dirty="0"/>
              <a:t>che per tale funzione può essere sostituito con altri componenti.</a:t>
            </a:r>
          </a:p>
          <a:p>
            <a:pPr>
              <a:defRPr/>
            </a:pPr>
            <a:endParaRPr lang="it-IT" sz="1600" i="1" dirty="0"/>
          </a:p>
        </p:txBody>
      </p:sp>
      <p:pic>
        <p:nvPicPr>
          <p:cNvPr id="55301" name="Picture 2">
            <a:extLst>
              <a:ext uri="{FF2B5EF4-FFF2-40B4-BE49-F238E27FC236}">
                <a16:creationId xmlns:a16="http://schemas.microsoft.com/office/drawing/2014/main" id="{D889BEF5-7327-6322-6286-8987B5DB1F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0" y="2143126"/>
            <a:ext cx="5748338" cy="456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ttangolo 6">
            <a:extLst>
              <a:ext uri="{FF2B5EF4-FFF2-40B4-BE49-F238E27FC236}">
                <a16:creationId xmlns:a16="http://schemas.microsoft.com/office/drawing/2014/main" id="{FFBF697E-0FD1-ED6F-D73B-6133E52FDB76}"/>
              </a:ext>
            </a:extLst>
          </p:cNvPr>
          <p:cNvSpPr/>
          <p:nvPr/>
        </p:nvSpPr>
        <p:spPr>
          <a:xfrm>
            <a:off x="8382001" y="2071688"/>
            <a:ext cx="785813" cy="571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Tree>
    <p:extLst>
      <p:ext uri="{BB962C8B-B14F-4D97-AF65-F5344CB8AC3E}">
        <p14:creationId xmlns:p14="http://schemas.microsoft.com/office/powerpoint/2010/main" val="305620643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7F6974D5-3452-9812-BAB4-62034548963D}"/>
              </a:ext>
            </a:extLst>
          </p:cNvPr>
          <p:cNvPicPr>
            <a:picLocks noChangeAspect="1"/>
          </p:cNvPicPr>
          <p:nvPr/>
        </p:nvPicPr>
        <p:blipFill>
          <a:blip r:embed="rId2"/>
          <a:stretch>
            <a:fillRect/>
          </a:stretch>
        </p:blipFill>
        <p:spPr>
          <a:xfrm>
            <a:off x="357904" y="292569"/>
            <a:ext cx="5866667" cy="3600000"/>
          </a:xfrm>
          <a:prstGeom prst="rect">
            <a:avLst/>
          </a:prstGeom>
        </p:spPr>
      </p:pic>
      <p:pic>
        <p:nvPicPr>
          <p:cNvPr id="3" name="Immagine 2">
            <a:extLst>
              <a:ext uri="{FF2B5EF4-FFF2-40B4-BE49-F238E27FC236}">
                <a16:creationId xmlns:a16="http://schemas.microsoft.com/office/drawing/2014/main" id="{5F1E885C-8434-F018-7035-7240A6705BD3}"/>
              </a:ext>
            </a:extLst>
          </p:cNvPr>
          <p:cNvPicPr>
            <a:picLocks noChangeAspect="1"/>
          </p:cNvPicPr>
          <p:nvPr/>
        </p:nvPicPr>
        <p:blipFill>
          <a:blip r:embed="rId3"/>
          <a:stretch>
            <a:fillRect/>
          </a:stretch>
        </p:blipFill>
        <p:spPr>
          <a:xfrm>
            <a:off x="6295695" y="3324794"/>
            <a:ext cx="5609524" cy="2419048"/>
          </a:xfrm>
          <a:prstGeom prst="rect">
            <a:avLst/>
          </a:prstGeom>
        </p:spPr>
      </p:pic>
    </p:spTree>
    <p:extLst>
      <p:ext uri="{BB962C8B-B14F-4D97-AF65-F5344CB8AC3E}">
        <p14:creationId xmlns:p14="http://schemas.microsoft.com/office/powerpoint/2010/main" val="121827679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1331D771-5D4D-811C-139E-B5F1DD057C2E}"/>
              </a:ext>
            </a:extLst>
          </p:cNvPr>
          <p:cNvPicPr>
            <a:picLocks noChangeAspect="1"/>
          </p:cNvPicPr>
          <p:nvPr/>
        </p:nvPicPr>
        <p:blipFill>
          <a:blip r:embed="rId2"/>
          <a:stretch>
            <a:fillRect/>
          </a:stretch>
        </p:blipFill>
        <p:spPr>
          <a:xfrm>
            <a:off x="447514" y="188217"/>
            <a:ext cx="5790476" cy="2000000"/>
          </a:xfrm>
          <a:prstGeom prst="rect">
            <a:avLst/>
          </a:prstGeom>
        </p:spPr>
      </p:pic>
      <p:pic>
        <p:nvPicPr>
          <p:cNvPr id="3" name="Immagine 2">
            <a:extLst>
              <a:ext uri="{FF2B5EF4-FFF2-40B4-BE49-F238E27FC236}">
                <a16:creationId xmlns:a16="http://schemas.microsoft.com/office/drawing/2014/main" id="{FA8A246A-1082-C4ED-6335-93D872F10DE4}"/>
              </a:ext>
            </a:extLst>
          </p:cNvPr>
          <p:cNvPicPr>
            <a:picLocks noChangeAspect="1"/>
          </p:cNvPicPr>
          <p:nvPr/>
        </p:nvPicPr>
        <p:blipFill>
          <a:blip r:embed="rId3"/>
          <a:stretch>
            <a:fillRect/>
          </a:stretch>
        </p:blipFill>
        <p:spPr>
          <a:xfrm>
            <a:off x="1057905" y="2476209"/>
            <a:ext cx="5038095" cy="3714286"/>
          </a:xfrm>
          <a:prstGeom prst="rect">
            <a:avLst/>
          </a:prstGeom>
        </p:spPr>
      </p:pic>
      <p:pic>
        <p:nvPicPr>
          <p:cNvPr id="4" name="Immagine 3">
            <a:extLst>
              <a:ext uri="{FF2B5EF4-FFF2-40B4-BE49-F238E27FC236}">
                <a16:creationId xmlns:a16="http://schemas.microsoft.com/office/drawing/2014/main" id="{45D17611-DEDF-640E-B080-77EAAE011E0A}"/>
              </a:ext>
            </a:extLst>
          </p:cNvPr>
          <p:cNvPicPr>
            <a:picLocks noChangeAspect="1"/>
          </p:cNvPicPr>
          <p:nvPr/>
        </p:nvPicPr>
        <p:blipFill>
          <a:blip r:embed="rId4"/>
          <a:stretch>
            <a:fillRect/>
          </a:stretch>
        </p:blipFill>
        <p:spPr>
          <a:xfrm>
            <a:off x="6446420" y="1190729"/>
            <a:ext cx="5609524" cy="4257143"/>
          </a:xfrm>
          <a:prstGeom prst="rect">
            <a:avLst/>
          </a:prstGeom>
        </p:spPr>
      </p:pic>
    </p:spTree>
    <p:extLst>
      <p:ext uri="{BB962C8B-B14F-4D97-AF65-F5344CB8AC3E}">
        <p14:creationId xmlns:p14="http://schemas.microsoft.com/office/powerpoint/2010/main" val="101506772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CasellaDiTesto 4">
            <a:extLst>
              <a:ext uri="{FF2B5EF4-FFF2-40B4-BE49-F238E27FC236}">
                <a16:creationId xmlns:a16="http://schemas.microsoft.com/office/drawing/2014/main" id="{54EE2872-3613-E9A4-4379-F47002D34748}"/>
              </a:ext>
            </a:extLst>
          </p:cNvPr>
          <p:cNvSpPr txBox="1">
            <a:spLocks noChangeArrowheads="1"/>
          </p:cNvSpPr>
          <p:nvPr/>
        </p:nvSpPr>
        <p:spPr bwMode="auto">
          <a:xfrm>
            <a:off x="8239126" y="1857376"/>
            <a:ext cx="1357313" cy="2460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endParaRPr lang="it-IT" altLang="it-IT"/>
          </a:p>
        </p:txBody>
      </p:sp>
      <p:sp>
        <p:nvSpPr>
          <p:cNvPr id="58371" name="CasellaDiTesto 6">
            <a:extLst>
              <a:ext uri="{FF2B5EF4-FFF2-40B4-BE49-F238E27FC236}">
                <a16:creationId xmlns:a16="http://schemas.microsoft.com/office/drawing/2014/main" id="{00E960B6-0805-8B5A-D796-59D320FC774B}"/>
              </a:ext>
            </a:extLst>
          </p:cNvPr>
          <p:cNvSpPr txBox="1">
            <a:spLocks noChangeArrowheads="1"/>
          </p:cNvSpPr>
          <p:nvPr/>
        </p:nvSpPr>
        <p:spPr bwMode="auto">
          <a:xfrm>
            <a:off x="7810501" y="2214563"/>
            <a:ext cx="2143125" cy="2460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endParaRPr lang="it-IT" altLang="it-IT"/>
          </a:p>
        </p:txBody>
      </p:sp>
      <p:sp>
        <p:nvSpPr>
          <p:cNvPr id="6" name="CasellaDiTesto 5">
            <a:extLst>
              <a:ext uri="{FF2B5EF4-FFF2-40B4-BE49-F238E27FC236}">
                <a16:creationId xmlns:a16="http://schemas.microsoft.com/office/drawing/2014/main" id="{8E0F7250-E24A-06AD-BE24-3B103CCFE775}"/>
              </a:ext>
            </a:extLst>
          </p:cNvPr>
          <p:cNvSpPr txBox="1"/>
          <p:nvPr/>
        </p:nvSpPr>
        <p:spPr>
          <a:xfrm>
            <a:off x="1738313" y="142875"/>
            <a:ext cx="8572500" cy="1570038"/>
          </a:xfrm>
          <a:prstGeom prst="rect">
            <a:avLst/>
          </a:prstGeom>
          <a:solidFill>
            <a:schemeClr val="accent1">
              <a:lumMod val="20000"/>
              <a:lumOff val="80000"/>
            </a:schemeClr>
          </a:solidFill>
        </p:spPr>
        <p:txBody>
          <a:bodyPr>
            <a:spAutoFit/>
          </a:bodyPr>
          <a:lstStyle/>
          <a:p>
            <a:pPr>
              <a:defRPr/>
            </a:pPr>
            <a:r>
              <a:rPr lang="it-IT" sz="1600" i="1" dirty="0">
                <a:solidFill>
                  <a:srgbClr val="FF0000"/>
                </a:solidFill>
              </a:rPr>
              <a:t>d) “accessori di sollevamento”: </a:t>
            </a:r>
            <a:r>
              <a:rPr lang="it-IT" sz="1600" i="1" dirty="0"/>
              <a:t>componenti o attrezzature non collegate alle</a:t>
            </a:r>
          </a:p>
          <a:p>
            <a:pPr>
              <a:defRPr/>
            </a:pPr>
            <a:r>
              <a:rPr lang="it-IT" sz="1600" i="1" dirty="0"/>
              <a:t>macchine per il sollevamento, che consentono la presa del carico, disposti tra la</a:t>
            </a:r>
          </a:p>
          <a:p>
            <a:pPr>
              <a:defRPr/>
            </a:pPr>
            <a:r>
              <a:rPr lang="it-IT" sz="1600" i="1" dirty="0"/>
              <a:t>macchina e il carico oppure sul carico stesso, oppure destinati a divenire parte</a:t>
            </a:r>
          </a:p>
          <a:p>
            <a:pPr>
              <a:defRPr/>
            </a:pPr>
            <a:r>
              <a:rPr lang="it-IT" sz="1600" i="1" dirty="0"/>
              <a:t>integrante del carico e ad essere immessi sul mercato separatamente; anche le</a:t>
            </a:r>
          </a:p>
          <a:p>
            <a:pPr>
              <a:defRPr/>
            </a:pPr>
            <a:r>
              <a:rPr lang="it-IT" sz="1600" i="1" dirty="0"/>
              <a:t>imbracature e le loro componenti sono considerate accessori di sollevamento;</a:t>
            </a:r>
          </a:p>
          <a:p>
            <a:pPr>
              <a:defRPr/>
            </a:pPr>
            <a:endParaRPr lang="it-IT" sz="1600" i="1" dirty="0"/>
          </a:p>
        </p:txBody>
      </p:sp>
      <p:pic>
        <p:nvPicPr>
          <p:cNvPr id="58373" name="Picture 2">
            <a:extLst>
              <a:ext uri="{FF2B5EF4-FFF2-40B4-BE49-F238E27FC236}">
                <a16:creationId xmlns:a16="http://schemas.microsoft.com/office/drawing/2014/main" id="{D2E4E99B-FC28-952D-F4F7-9AAA351CD3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5625" y="1571626"/>
            <a:ext cx="6642100" cy="506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560872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51F7CB29-7BE9-A1FA-D175-9E153C999AFD}"/>
              </a:ext>
            </a:extLst>
          </p:cNvPr>
          <p:cNvPicPr>
            <a:picLocks noChangeAspect="1"/>
          </p:cNvPicPr>
          <p:nvPr/>
        </p:nvPicPr>
        <p:blipFill>
          <a:blip r:embed="rId2"/>
          <a:stretch>
            <a:fillRect/>
          </a:stretch>
        </p:blipFill>
        <p:spPr>
          <a:xfrm>
            <a:off x="563980" y="253949"/>
            <a:ext cx="5276190" cy="3657143"/>
          </a:xfrm>
          <a:prstGeom prst="rect">
            <a:avLst/>
          </a:prstGeom>
        </p:spPr>
      </p:pic>
      <p:pic>
        <p:nvPicPr>
          <p:cNvPr id="3" name="Immagine 2">
            <a:extLst>
              <a:ext uri="{FF2B5EF4-FFF2-40B4-BE49-F238E27FC236}">
                <a16:creationId xmlns:a16="http://schemas.microsoft.com/office/drawing/2014/main" id="{7A8F11CB-DFC3-3159-5BFA-77972A9A615C}"/>
              </a:ext>
            </a:extLst>
          </p:cNvPr>
          <p:cNvPicPr>
            <a:picLocks noChangeAspect="1"/>
          </p:cNvPicPr>
          <p:nvPr/>
        </p:nvPicPr>
        <p:blipFill>
          <a:blip r:embed="rId3"/>
          <a:stretch>
            <a:fillRect/>
          </a:stretch>
        </p:blipFill>
        <p:spPr>
          <a:xfrm>
            <a:off x="6351832" y="2193199"/>
            <a:ext cx="5609524" cy="4019048"/>
          </a:xfrm>
          <a:prstGeom prst="rect">
            <a:avLst/>
          </a:prstGeom>
        </p:spPr>
      </p:pic>
    </p:spTree>
    <p:extLst>
      <p:ext uri="{BB962C8B-B14F-4D97-AF65-F5344CB8AC3E}">
        <p14:creationId xmlns:p14="http://schemas.microsoft.com/office/powerpoint/2010/main" val="397376003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7E799B13-0417-6F19-1474-9696D27E56DA}"/>
              </a:ext>
            </a:extLst>
          </p:cNvPr>
          <p:cNvPicPr>
            <a:picLocks noChangeAspect="1"/>
          </p:cNvPicPr>
          <p:nvPr/>
        </p:nvPicPr>
        <p:blipFill>
          <a:blip r:embed="rId2"/>
          <a:stretch>
            <a:fillRect/>
          </a:stretch>
        </p:blipFill>
        <p:spPr>
          <a:xfrm>
            <a:off x="233392" y="188064"/>
            <a:ext cx="4830978" cy="3432757"/>
          </a:xfrm>
          <a:prstGeom prst="rect">
            <a:avLst/>
          </a:prstGeom>
        </p:spPr>
      </p:pic>
      <p:pic>
        <p:nvPicPr>
          <p:cNvPr id="3" name="Immagine 2">
            <a:extLst>
              <a:ext uri="{FF2B5EF4-FFF2-40B4-BE49-F238E27FC236}">
                <a16:creationId xmlns:a16="http://schemas.microsoft.com/office/drawing/2014/main" id="{C5105EB4-6136-EE4F-FAA0-6C2C8C3F0207}"/>
              </a:ext>
            </a:extLst>
          </p:cNvPr>
          <p:cNvPicPr>
            <a:picLocks noChangeAspect="1"/>
          </p:cNvPicPr>
          <p:nvPr/>
        </p:nvPicPr>
        <p:blipFill>
          <a:blip r:embed="rId3"/>
          <a:stretch>
            <a:fillRect/>
          </a:stretch>
        </p:blipFill>
        <p:spPr>
          <a:xfrm>
            <a:off x="6242306" y="331108"/>
            <a:ext cx="4971654" cy="3575800"/>
          </a:xfrm>
          <a:prstGeom prst="rect">
            <a:avLst/>
          </a:prstGeom>
        </p:spPr>
      </p:pic>
      <p:pic>
        <p:nvPicPr>
          <p:cNvPr id="4" name="Immagine 3">
            <a:extLst>
              <a:ext uri="{FF2B5EF4-FFF2-40B4-BE49-F238E27FC236}">
                <a16:creationId xmlns:a16="http://schemas.microsoft.com/office/drawing/2014/main" id="{44EC41F5-A636-E903-BF98-FF0D8767CEC8}"/>
              </a:ext>
            </a:extLst>
          </p:cNvPr>
          <p:cNvPicPr>
            <a:picLocks noChangeAspect="1"/>
          </p:cNvPicPr>
          <p:nvPr/>
        </p:nvPicPr>
        <p:blipFill>
          <a:blip r:embed="rId4"/>
          <a:stretch>
            <a:fillRect/>
          </a:stretch>
        </p:blipFill>
        <p:spPr>
          <a:xfrm>
            <a:off x="1923795" y="3743528"/>
            <a:ext cx="4318511" cy="2926408"/>
          </a:xfrm>
          <a:prstGeom prst="rect">
            <a:avLst/>
          </a:prstGeom>
        </p:spPr>
      </p:pic>
    </p:spTree>
    <p:extLst>
      <p:ext uri="{BB962C8B-B14F-4D97-AF65-F5344CB8AC3E}">
        <p14:creationId xmlns:p14="http://schemas.microsoft.com/office/powerpoint/2010/main" val="172552804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4">
            <a:extLst>
              <a:ext uri="{FF2B5EF4-FFF2-40B4-BE49-F238E27FC236}">
                <a16:creationId xmlns:a16="http://schemas.microsoft.com/office/drawing/2014/main" id="{61DB626F-F906-00D2-7F00-12221C6FDA37}"/>
              </a:ext>
            </a:extLst>
          </p:cNvPr>
          <p:cNvSpPr>
            <a:spLocks noChangeArrowheads="1"/>
          </p:cNvSpPr>
          <p:nvPr/>
        </p:nvSpPr>
        <p:spPr bwMode="auto">
          <a:xfrm rot="16200000">
            <a:off x="6996113" y="3189288"/>
            <a:ext cx="68580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algn="ctr" eaLnBrk="1" hangingPunct="1"/>
            <a:endParaRPr lang="it-IT" altLang="it-IT" sz="1500">
              <a:solidFill>
                <a:schemeClr val="bg1"/>
              </a:solidFill>
              <a:latin typeface="Trebuchet MS" panose="020B0603020202020204" pitchFamily="34" charset="0"/>
              <a:cs typeface="Arial" panose="020B0604020202020204" pitchFamily="34" charset="0"/>
            </a:endParaRPr>
          </a:p>
        </p:txBody>
      </p:sp>
      <p:pic>
        <p:nvPicPr>
          <p:cNvPr id="59395" name="Picture 3">
            <a:extLst>
              <a:ext uri="{FF2B5EF4-FFF2-40B4-BE49-F238E27FC236}">
                <a16:creationId xmlns:a16="http://schemas.microsoft.com/office/drawing/2014/main" id="{D18D6D22-4A98-2E6F-8D7E-9A5F780082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6450" y="438150"/>
            <a:ext cx="8039100" cy="598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5820213"/>
      </p:ext>
    </p:extLst>
  </p:cSld>
  <p:clrMapOvr>
    <a:masterClrMapping/>
  </p:clrMapOvr>
  <p:transition>
    <p:dissolv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4">
            <a:extLst>
              <a:ext uri="{FF2B5EF4-FFF2-40B4-BE49-F238E27FC236}">
                <a16:creationId xmlns:a16="http://schemas.microsoft.com/office/drawing/2014/main" id="{98AC4DC7-428F-4CCE-7B0E-01DD7FD90F57}"/>
              </a:ext>
            </a:extLst>
          </p:cNvPr>
          <p:cNvSpPr>
            <a:spLocks noChangeArrowheads="1"/>
          </p:cNvSpPr>
          <p:nvPr/>
        </p:nvSpPr>
        <p:spPr bwMode="auto">
          <a:xfrm rot="16200000">
            <a:off x="6996113" y="3189288"/>
            <a:ext cx="68580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algn="ctr" eaLnBrk="1" hangingPunct="1"/>
            <a:endParaRPr lang="it-IT" altLang="it-IT" sz="1500">
              <a:solidFill>
                <a:schemeClr val="bg1"/>
              </a:solidFill>
              <a:latin typeface="Trebuchet MS" panose="020B0603020202020204" pitchFamily="34" charset="0"/>
              <a:cs typeface="Arial" panose="020B0604020202020204" pitchFamily="34" charset="0"/>
            </a:endParaRPr>
          </a:p>
        </p:txBody>
      </p:sp>
      <p:pic>
        <p:nvPicPr>
          <p:cNvPr id="60419" name="Picture 2">
            <a:extLst>
              <a:ext uri="{FF2B5EF4-FFF2-40B4-BE49-F238E27FC236}">
                <a16:creationId xmlns:a16="http://schemas.microsoft.com/office/drawing/2014/main" id="{06541769-BF84-2F53-FF0C-E2CAD28221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423864"/>
            <a:ext cx="8229600" cy="601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4113646"/>
      </p:ext>
    </p:extLst>
  </p:cSld>
  <p:clrMapOvr>
    <a:masterClrMapping/>
  </p:clrMapOvr>
  <p:transition>
    <p:dissolv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a:extLst>
              <a:ext uri="{FF2B5EF4-FFF2-40B4-BE49-F238E27FC236}">
                <a16:creationId xmlns:a16="http://schemas.microsoft.com/office/drawing/2014/main" id="{B352F6E1-3B55-F18A-2EE3-1DE50852A562}"/>
              </a:ext>
            </a:extLst>
          </p:cNvPr>
          <p:cNvSpPr>
            <a:spLocks noChangeArrowheads="1"/>
          </p:cNvSpPr>
          <p:nvPr/>
        </p:nvSpPr>
        <p:spPr bwMode="auto">
          <a:xfrm>
            <a:off x="1524000" y="3063875"/>
            <a:ext cx="914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Tahoma" panose="020B0604030504040204" pitchFamily="34" charset="0"/>
              </a:defRPr>
            </a:lvl1pPr>
            <a:lvl2pPr marL="742950" indent="-285750">
              <a:defRPr sz="1000">
                <a:solidFill>
                  <a:schemeClr val="tx1"/>
                </a:solidFill>
                <a:latin typeface="Tahoma" panose="020B0604030504040204" pitchFamily="34" charset="0"/>
              </a:defRPr>
            </a:lvl2pPr>
            <a:lvl3pPr marL="1143000" indent="-228600">
              <a:defRPr sz="1000">
                <a:solidFill>
                  <a:schemeClr val="tx1"/>
                </a:solidFill>
                <a:latin typeface="Tahoma" panose="020B0604030504040204" pitchFamily="34" charset="0"/>
              </a:defRPr>
            </a:lvl3pPr>
            <a:lvl4pPr marL="1600200" indent="-228600">
              <a:defRPr sz="1000">
                <a:solidFill>
                  <a:schemeClr val="tx1"/>
                </a:solidFill>
                <a:latin typeface="Tahoma" panose="020B0604030504040204" pitchFamily="34" charset="0"/>
              </a:defRPr>
            </a:lvl4pPr>
            <a:lvl5pPr marL="2057400" indent="-22860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r>
              <a:rPr lang="it-IT" altLang="it-IT" sz="1800" b="1">
                <a:latin typeface="Arial" panose="020B0604020202020204" pitchFamily="34" charset="0"/>
                <a:cs typeface="Arial" panose="020B0604020202020204" pitchFamily="34" charset="0"/>
              </a:rPr>
              <a:t> </a:t>
            </a:r>
            <a:r>
              <a:rPr lang="it-IT" altLang="it-IT" sz="1800">
                <a:latin typeface="Arial" panose="020B0604020202020204" pitchFamily="34" charset="0"/>
                <a:cs typeface="Arial" panose="020B0604020202020204" pitchFamily="34" charset="0"/>
              </a:rPr>
              <a:t>   </a:t>
            </a:r>
            <a:br>
              <a:rPr lang="it-IT" altLang="it-IT" sz="1800" b="1">
                <a:latin typeface="Arial" panose="020B0604020202020204" pitchFamily="34" charset="0"/>
                <a:cs typeface="Arial" panose="020B0604020202020204" pitchFamily="34" charset="0"/>
              </a:rPr>
            </a:br>
            <a:endParaRPr lang="it-IT" altLang="it-IT"/>
          </a:p>
        </p:txBody>
      </p:sp>
      <p:sp>
        <p:nvSpPr>
          <p:cNvPr id="41987" name="Rectangle 16">
            <a:extLst>
              <a:ext uri="{FF2B5EF4-FFF2-40B4-BE49-F238E27FC236}">
                <a16:creationId xmlns:a16="http://schemas.microsoft.com/office/drawing/2014/main" id="{EFBB57CF-B8A6-1FC1-8656-5EBDB5A42572}"/>
              </a:ext>
            </a:extLst>
          </p:cNvPr>
          <p:cNvSpPr>
            <a:spLocks noChangeArrowheads="1"/>
          </p:cNvSpPr>
          <p:nvPr/>
        </p:nvSpPr>
        <p:spPr bwMode="auto">
          <a:xfrm>
            <a:off x="1836738" y="107951"/>
            <a:ext cx="91440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Tahoma" panose="020B0604030504040204" pitchFamily="34" charset="0"/>
              </a:defRPr>
            </a:lvl1pPr>
            <a:lvl2pPr marL="742950" indent="-285750">
              <a:defRPr sz="1000">
                <a:solidFill>
                  <a:schemeClr val="tx1"/>
                </a:solidFill>
                <a:latin typeface="Tahoma" panose="020B0604030504040204" pitchFamily="34" charset="0"/>
              </a:defRPr>
            </a:lvl2pPr>
            <a:lvl3pPr marL="1143000" indent="-228600">
              <a:defRPr sz="1000">
                <a:solidFill>
                  <a:schemeClr val="tx1"/>
                </a:solidFill>
                <a:latin typeface="Tahoma" panose="020B0604030504040204" pitchFamily="34" charset="0"/>
              </a:defRPr>
            </a:lvl3pPr>
            <a:lvl4pPr marL="1600200" indent="-228600">
              <a:defRPr sz="1000">
                <a:solidFill>
                  <a:schemeClr val="tx1"/>
                </a:solidFill>
                <a:latin typeface="Tahoma" panose="020B0604030504040204" pitchFamily="34" charset="0"/>
              </a:defRPr>
            </a:lvl4pPr>
            <a:lvl5pPr marL="2057400" indent="-22860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endParaRPr lang="it-IT" altLang="it-IT"/>
          </a:p>
        </p:txBody>
      </p:sp>
      <p:sp>
        <p:nvSpPr>
          <p:cNvPr id="11" name="CasellaDiTesto 10">
            <a:extLst>
              <a:ext uri="{FF2B5EF4-FFF2-40B4-BE49-F238E27FC236}">
                <a16:creationId xmlns:a16="http://schemas.microsoft.com/office/drawing/2014/main" id="{60F2493D-3417-FBC0-3166-584A69CD6EA1}"/>
              </a:ext>
            </a:extLst>
          </p:cNvPr>
          <p:cNvSpPr txBox="1"/>
          <p:nvPr/>
        </p:nvSpPr>
        <p:spPr>
          <a:xfrm>
            <a:off x="4524364" y="142852"/>
            <a:ext cx="2214578" cy="369332"/>
          </a:xfrm>
          <a:prstGeom prst="rect">
            <a:avLst/>
          </a:prstGeom>
          <a:solidFill>
            <a:srgbClr val="FFC000"/>
          </a:solidFill>
          <a:scene3d>
            <a:camera prst="orthographicFront"/>
            <a:lightRig rig="threePt" dir="t"/>
          </a:scene3d>
          <a:sp3d>
            <a:bevelT w="165100" prst="coolSlant"/>
          </a:sp3d>
        </p:spPr>
        <p:txBody>
          <a:bodyPr>
            <a:spAutoFit/>
          </a:bodyPr>
          <a:lstStyle/>
          <a:p>
            <a:pPr eaLnBrk="1" hangingPunct="1">
              <a:defRPr/>
            </a:pPr>
            <a:r>
              <a:rPr lang="it-IT" dirty="0"/>
              <a:t>NON  VINCOLANTI</a:t>
            </a:r>
          </a:p>
        </p:txBody>
      </p:sp>
      <p:pic>
        <p:nvPicPr>
          <p:cNvPr id="41991" name="Picture 2">
            <a:extLst>
              <a:ext uri="{FF2B5EF4-FFF2-40B4-BE49-F238E27FC236}">
                <a16:creationId xmlns:a16="http://schemas.microsoft.com/office/drawing/2014/main" id="{993BBC2A-D575-AA5F-60D7-FCB88F3E9E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5501" y="785814"/>
            <a:ext cx="6505575" cy="191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2" name="Picture 3">
            <a:extLst>
              <a:ext uri="{FF2B5EF4-FFF2-40B4-BE49-F238E27FC236}">
                <a16:creationId xmlns:a16="http://schemas.microsoft.com/office/drawing/2014/main" id="{DD47AB01-6708-15D7-3DE4-7599B69B43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9814" y="3786188"/>
            <a:ext cx="6315075"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CasellaDiTesto 4">
            <a:extLst>
              <a:ext uri="{FF2B5EF4-FFF2-40B4-BE49-F238E27FC236}">
                <a16:creationId xmlns:a16="http://schemas.microsoft.com/office/drawing/2014/main" id="{4F9BDAA4-6FDF-BC32-09B6-864B0B4C2B8F}"/>
              </a:ext>
            </a:extLst>
          </p:cNvPr>
          <p:cNvSpPr txBox="1">
            <a:spLocks noChangeArrowheads="1"/>
          </p:cNvSpPr>
          <p:nvPr/>
        </p:nvSpPr>
        <p:spPr bwMode="auto">
          <a:xfrm>
            <a:off x="8239126" y="1857376"/>
            <a:ext cx="1357313" cy="2460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endParaRPr lang="it-IT" altLang="it-IT"/>
          </a:p>
        </p:txBody>
      </p:sp>
      <p:sp>
        <p:nvSpPr>
          <p:cNvPr id="67587" name="CasellaDiTesto 6">
            <a:extLst>
              <a:ext uri="{FF2B5EF4-FFF2-40B4-BE49-F238E27FC236}">
                <a16:creationId xmlns:a16="http://schemas.microsoft.com/office/drawing/2014/main" id="{1F6C6756-5056-0D0F-02D4-E18178EA8780}"/>
              </a:ext>
            </a:extLst>
          </p:cNvPr>
          <p:cNvSpPr txBox="1">
            <a:spLocks noChangeArrowheads="1"/>
          </p:cNvSpPr>
          <p:nvPr/>
        </p:nvSpPr>
        <p:spPr bwMode="auto">
          <a:xfrm>
            <a:off x="7810501" y="2214563"/>
            <a:ext cx="2143125" cy="2460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endParaRPr lang="it-IT" altLang="it-IT"/>
          </a:p>
        </p:txBody>
      </p:sp>
      <p:sp>
        <p:nvSpPr>
          <p:cNvPr id="6" name="CasellaDiTesto 5">
            <a:extLst>
              <a:ext uri="{FF2B5EF4-FFF2-40B4-BE49-F238E27FC236}">
                <a16:creationId xmlns:a16="http://schemas.microsoft.com/office/drawing/2014/main" id="{74EB4BE0-8660-B2CF-9D46-C4FC7DE25877}"/>
              </a:ext>
            </a:extLst>
          </p:cNvPr>
          <p:cNvSpPr txBox="1"/>
          <p:nvPr/>
        </p:nvSpPr>
        <p:spPr>
          <a:xfrm>
            <a:off x="1881188" y="285751"/>
            <a:ext cx="8572500" cy="830263"/>
          </a:xfrm>
          <a:prstGeom prst="rect">
            <a:avLst/>
          </a:prstGeom>
          <a:solidFill>
            <a:schemeClr val="accent1">
              <a:lumMod val="20000"/>
              <a:lumOff val="80000"/>
            </a:schemeClr>
          </a:solidFill>
        </p:spPr>
        <p:txBody>
          <a:bodyPr>
            <a:spAutoFit/>
          </a:bodyPr>
          <a:lstStyle/>
          <a:p>
            <a:pPr>
              <a:defRPr/>
            </a:pPr>
            <a:r>
              <a:rPr lang="it-IT" sz="1600" i="1" dirty="0">
                <a:solidFill>
                  <a:srgbClr val="FF0000"/>
                </a:solidFill>
              </a:rPr>
              <a:t>e) “catene, funi e cinghie”: </a:t>
            </a:r>
            <a:r>
              <a:rPr lang="it-IT" sz="1600" i="1" dirty="0"/>
              <a:t>catene, funi e cinghie progettate e costruite a fini di</a:t>
            </a:r>
          </a:p>
          <a:p>
            <a:pPr>
              <a:defRPr/>
            </a:pPr>
            <a:r>
              <a:rPr lang="it-IT" sz="1600" i="1" dirty="0"/>
              <a:t>sollevamento come parte integrante di macchine per il sollevamento o di accessori</a:t>
            </a:r>
          </a:p>
          <a:p>
            <a:pPr>
              <a:defRPr/>
            </a:pPr>
            <a:r>
              <a:rPr lang="it-IT" sz="1600" i="1" dirty="0"/>
              <a:t>di sollevamento;</a:t>
            </a:r>
          </a:p>
        </p:txBody>
      </p:sp>
      <p:pic>
        <p:nvPicPr>
          <p:cNvPr id="67589" name="Picture 2">
            <a:extLst>
              <a:ext uri="{FF2B5EF4-FFF2-40B4-BE49-F238E27FC236}">
                <a16:creationId xmlns:a16="http://schemas.microsoft.com/office/drawing/2014/main" id="{F45DB840-E0BA-522E-01BA-0206409AC1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5626" y="1357314"/>
            <a:ext cx="7002463" cy="454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0" name="Picture 2">
            <a:extLst>
              <a:ext uri="{FF2B5EF4-FFF2-40B4-BE49-F238E27FC236}">
                <a16:creationId xmlns:a16="http://schemas.microsoft.com/office/drawing/2014/main" id="{29B78365-5882-A1DE-D7C1-B7DD08FC82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5626" y="1357314"/>
            <a:ext cx="7002463" cy="454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162924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290911E1-5CD1-8270-4762-897280473EDA}"/>
              </a:ext>
            </a:extLst>
          </p:cNvPr>
          <p:cNvPicPr>
            <a:picLocks noChangeAspect="1"/>
          </p:cNvPicPr>
          <p:nvPr/>
        </p:nvPicPr>
        <p:blipFill>
          <a:blip r:embed="rId2"/>
          <a:stretch>
            <a:fillRect/>
          </a:stretch>
        </p:blipFill>
        <p:spPr>
          <a:xfrm>
            <a:off x="195174" y="199389"/>
            <a:ext cx="5490515" cy="3629034"/>
          </a:xfrm>
          <a:prstGeom prst="rect">
            <a:avLst/>
          </a:prstGeom>
        </p:spPr>
      </p:pic>
      <p:pic>
        <p:nvPicPr>
          <p:cNvPr id="3" name="Immagine 2">
            <a:extLst>
              <a:ext uri="{FF2B5EF4-FFF2-40B4-BE49-F238E27FC236}">
                <a16:creationId xmlns:a16="http://schemas.microsoft.com/office/drawing/2014/main" id="{8A0082C3-2966-27E2-2B22-97E41ABBBC25}"/>
              </a:ext>
            </a:extLst>
          </p:cNvPr>
          <p:cNvPicPr>
            <a:picLocks noChangeAspect="1"/>
          </p:cNvPicPr>
          <p:nvPr/>
        </p:nvPicPr>
        <p:blipFill>
          <a:blip r:embed="rId3"/>
          <a:stretch>
            <a:fillRect/>
          </a:stretch>
        </p:blipFill>
        <p:spPr>
          <a:xfrm>
            <a:off x="5882540" y="2344326"/>
            <a:ext cx="6114286" cy="4314286"/>
          </a:xfrm>
          <a:prstGeom prst="rect">
            <a:avLst/>
          </a:prstGeom>
        </p:spPr>
      </p:pic>
    </p:spTree>
    <p:extLst>
      <p:ext uri="{BB962C8B-B14F-4D97-AF65-F5344CB8AC3E}">
        <p14:creationId xmlns:p14="http://schemas.microsoft.com/office/powerpoint/2010/main" val="84122652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1E75D67A-D35B-8340-3F7B-BD087844A97E}"/>
              </a:ext>
            </a:extLst>
          </p:cNvPr>
          <p:cNvPicPr>
            <a:picLocks noChangeAspect="1"/>
          </p:cNvPicPr>
          <p:nvPr/>
        </p:nvPicPr>
        <p:blipFill>
          <a:blip r:embed="rId2"/>
          <a:stretch>
            <a:fillRect/>
          </a:stretch>
        </p:blipFill>
        <p:spPr>
          <a:xfrm>
            <a:off x="165028" y="197249"/>
            <a:ext cx="5672331" cy="3852237"/>
          </a:xfrm>
          <a:prstGeom prst="rect">
            <a:avLst/>
          </a:prstGeom>
        </p:spPr>
      </p:pic>
      <p:pic>
        <p:nvPicPr>
          <p:cNvPr id="3" name="Immagine 2">
            <a:extLst>
              <a:ext uri="{FF2B5EF4-FFF2-40B4-BE49-F238E27FC236}">
                <a16:creationId xmlns:a16="http://schemas.microsoft.com/office/drawing/2014/main" id="{2103281A-8E71-7296-AB3B-EAADAC2F6F0A}"/>
              </a:ext>
            </a:extLst>
          </p:cNvPr>
          <p:cNvPicPr>
            <a:picLocks noChangeAspect="1"/>
          </p:cNvPicPr>
          <p:nvPr/>
        </p:nvPicPr>
        <p:blipFill>
          <a:blip r:embed="rId3"/>
          <a:stretch>
            <a:fillRect/>
          </a:stretch>
        </p:blipFill>
        <p:spPr>
          <a:xfrm>
            <a:off x="6054095" y="1269759"/>
            <a:ext cx="5813740" cy="4029773"/>
          </a:xfrm>
          <a:prstGeom prst="rect">
            <a:avLst/>
          </a:prstGeom>
        </p:spPr>
      </p:pic>
    </p:spTree>
    <p:extLst>
      <p:ext uri="{BB962C8B-B14F-4D97-AF65-F5344CB8AC3E}">
        <p14:creationId xmlns:p14="http://schemas.microsoft.com/office/powerpoint/2010/main" val="51972939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A1A1D559-0263-0513-82C2-37579E53A172}"/>
              </a:ext>
            </a:extLst>
          </p:cNvPr>
          <p:cNvPicPr>
            <a:picLocks noChangeAspect="1"/>
          </p:cNvPicPr>
          <p:nvPr/>
        </p:nvPicPr>
        <p:blipFill>
          <a:blip r:embed="rId2"/>
          <a:stretch>
            <a:fillRect/>
          </a:stretch>
        </p:blipFill>
        <p:spPr>
          <a:xfrm>
            <a:off x="341137" y="244302"/>
            <a:ext cx="5158477" cy="3553975"/>
          </a:xfrm>
          <a:prstGeom prst="rect">
            <a:avLst/>
          </a:prstGeom>
        </p:spPr>
      </p:pic>
      <p:pic>
        <p:nvPicPr>
          <p:cNvPr id="3" name="Immagine 2">
            <a:extLst>
              <a:ext uri="{FF2B5EF4-FFF2-40B4-BE49-F238E27FC236}">
                <a16:creationId xmlns:a16="http://schemas.microsoft.com/office/drawing/2014/main" id="{C15E5174-09BF-5AE3-3886-F0BA84F93482}"/>
              </a:ext>
            </a:extLst>
          </p:cNvPr>
          <p:cNvPicPr>
            <a:picLocks noChangeAspect="1"/>
          </p:cNvPicPr>
          <p:nvPr/>
        </p:nvPicPr>
        <p:blipFill>
          <a:blip r:embed="rId3"/>
          <a:stretch>
            <a:fillRect/>
          </a:stretch>
        </p:blipFill>
        <p:spPr>
          <a:xfrm>
            <a:off x="5842347" y="2166079"/>
            <a:ext cx="6114286" cy="4447619"/>
          </a:xfrm>
          <a:prstGeom prst="rect">
            <a:avLst/>
          </a:prstGeom>
        </p:spPr>
      </p:pic>
    </p:spTree>
    <p:extLst>
      <p:ext uri="{BB962C8B-B14F-4D97-AF65-F5344CB8AC3E}">
        <p14:creationId xmlns:p14="http://schemas.microsoft.com/office/powerpoint/2010/main" val="416517611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EA3B572E-B21D-093E-D52D-62A732DAF696}"/>
              </a:ext>
            </a:extLst>
          </p:cNvPr>
          <p:cNvPicPr>
            <a:picLocks noChangeAspect="1"/>
          </p:cNvPicPr>
          <p:nvPr/>
        </p:nvPicPr>
        <p:blipFill>
          <a:blip r:embed="rId2"/>
          <a:stretch>
            <a:fillRect/>
          </a:stretch>
        </p:blipFill>
        <p:spPr>
          <a:xfrm>
            <a:off x="958848" y="394504"/>
            <a:ext cx="6114286" cy="4200000"/>
          </a:xfrm>
          <a:prstGeom prst="rect">
            <a:avLst/>
          </a:prstGeom>
        </p:spPr>
      </p:pic>
    </p:spTree>
    <p:extLst>
      <p:ext uri="{BB962C8B-B14F-4D97-AF65-F5344CB8AC3E}">
        <p14:creationId xmlns:p14="http://schemas.microsoft.com/office/powerpoint/2010/main" val="230768075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CasellaDiTesto 4">
            <a:extLst>
              <a:ext uri="{FF2B5EF4-FFF2-40B4-BE49-F238E27FC236}">
                <a16:creationId xmlns:a16="http://schemas.microsoft.com/office/drawing/2014/main" id="{2B32D788-C626-932F-F866-2CCBC36B47B3}"/>
              </a:ext>
            </a:extLst>
          </p:cNvPr>
          <p:cNvSpPr txBox="1">
            <a:spLocks noChangeArrowheads="1"/>
          </p:cNvSpPr>
          <p:nvPr/>
        </p:nvSpPr>
        <p:spPr bwMode="auto">
          <a:xfrm>
            <a:off x="8239126" y="1857376"/>
            <a:ext cx="1357313" cy="2460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endParaRPr lang="it-IT" altLang="it-IT"/>
          </a:p>
        </p:txBody>
      </p:sp>
      <p:sp>
        <p:nvSpPr>
          <p:cNvPr id="69635" name="CasellaDiTesto 6">
            <a:extLst>
              <a:ext uri="{FF2B5EF4-FFF2-40B4-BE49-F238E27FC236}">
                <a16:creationId xmlns:a16="http://schemas.microsoft.com/office/drawing/2014/main" id="{BF643986-345B-B344-BCDE-C850235651DA}"/>
              </a:ext>
            </a:extLst>
          </p:cNvPr>
          <p:cNvSpPr txBox="1">
            <a:spLocks noChangeArrowheads="1"/>
          </p:cNvSpPr>
          <p:nvPr/>
        </p:nvSpPr>
        <p:spPr bwMode="auto">
          <a:xfrm>
            <a:off x="7810501" y="2214563"/>
            <a:ext cx="2143125" cy="2460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endParaRPr lang="it-IT" altLang="it-IT"/>
          </a:p>
        </p:txBody>
      </p:sp>
      <p:sp>
        <p:nvSpPr>
          <p:cNvPr id="6" name="CasellaDiTesto 5">
            <a:extLst>
              <a:ext uri="{FF2B5EF4-FFF2-40B4-BE49-F238E27FC236}">
                <a16:creationId xmlns:a16="http://schemas.microsoft.com/office/drawing/2014/main" id="{448FA147-A0C5-098E-160D-03F4D46E5949}"/>
              </a:ext>
            </a:extLst>
          </p:cNvPr>
          <p:cNvSpPr txBox="1"/>
          <p:nvPr/>
        </p:nvSpPr>
        <p:spPr>
          <a:xfrm>
            <a:off x="1881188" y="285751"/>
            <a:ext cx="8572500" cy="1323975"/>
          </a:xfrm>
          <a:prstGeom prst="rect">
            <a:avLst/>
          </a:prstGeom>
          <a:solidFill>
            <a:schemeClr val="accent1">
              <a:lumMod val="20000"/>
              <a:lumOff val="80000"/>
            </a:schemeClr>
          </a:solidFill>
        </p:spPr>
        <p:txBody>
          <a:bodyPr>
            <a:spAutoFit/>
          </a:bodyPr>
          <a:lstStyle/>
          <a:p>
            <a:pPr>
              <a:defRPr/>
            </a:pPr>
            <a:r>
              <a:rPr lang="it-IT" sz="1600" i="1" dirty="0">
                <a:solidFill>
                  <a:srgbClr val="FF0000"/>
                </a:solidFill>
              </a:rPr>
              <a:t>f) “dispositivi amovibili di trasmissione meccanica”: </a:t>
            </a:r>
            <a:r>
              <a:rPr lang="it-IT" sz="1600" i="1" dirty="0"/>
              <a:t>componenti amovibili destinati</a:t>
            </a:r>
          </a:p>
          <a:p>
            <a:pPr>
              <a:defRPr/>
            </a:pPr>
            <a:r>
              <a:rPr lang="it-IT" sz="1600" i="1" dirty="0"/>
              <a:t>alla trasmissione di potenza tra una macchina semovente o un trattore e una</a:t>
            </a:r>
          </a:p>
          <a:p>
            <a:pPr>
              <a:defRPr/>
            </a:pPr>
            <a:r>
              <a:rPr lang="it-IT" sz="1600" i="1" dirty="0"/>
              <a:t>macchina azionata, mediante collegamento al primo supporto fisso di quest’ultima.</a:t>
            </a:r>
          </a:p>
          <a:p>
            <a:pPr>
              <a:defRPr/>
            </a:pPr>
            <a:r>
              <a:rPr lang="it-IT" sz="1600" i="1" dirty="0"/>
              <a:t>Allorché sono immessi sul mercato muniti di ripari, vanno considerati come singolo</a:t>
            </a:r>
          </a:p>
          <a:p>
            <a:pPr>
              <a:defRPr/>
            </a:pPr>
            <a:r>
              <a:rPr lang="it-IT" sz="1600" i="1" dirty="0"/>
              <a:t>prodotto;</a:t>
            </a:r>
          </a:p>
        </p:txBody>
      </p:sp>
      <p:pic>
        <p:nvPicPr>
          <p:cNvPr id="69637" name="Picture 2">
            <a:extLst>
              <a:ext uri="{FF2B5EF4-FFF2-40B4-BE49-F238E27FC236}">
                <a16:creationId xmlns:a16="http://schemas.microsoft.com/office/drawing/2014/main" id="{24199E34-A927-91A1-6F22-45E196D0FF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1" y="1571626"/>
            <a:ext cx="6429375" cy="505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141418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00CBB2DA-BFF6-C417-6E7D-9F5E46D89925}"/>
              </a:ext>
            </a:extLst>
          </p:cNvPr>
          <p:cNvPicPr>
            <a:picLocks noChangeAspect="1"/>
          </p:cNvPicPr>
          <p:nvPr/>
        </p:nvPicPr>
        <p:blipFill>
          <a:blip r:embed="rId2"/>
          <a:stretch>
            <a:fillRect/>
          </a:stretch>
        </p:blipFill>
        <p:spPr>
          <a:xfrm>
            <a:off x="1182820" y="1015647"/>
            <a:ext cx="5904762" cy="2171429"/>
          </a:xfrm>
          <a:prstGeom prst="rect">
            <a:avLst/>
          </a:prstGeom>
        </p:spPr>
      </p:pic>
    </p:spTree>
    <p:extLst>
      <p:ext uri="{BB962C8B-B14F-4D97-AF65-F5344CB8AC3E}">
        <p14:creationId xmlns:p14="http://schemas.microsoft.com/office/powerpoint/2010/main" val="267799624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CasellaDiTesto 4">
            <a:extLst>
              <a:ext uri="{FF2B5EF4-FFF2-40B4-BE49-F238E27FC236}">
                <a16:creationId xmlns:a16="http://schemas.microsoft.com/office/drawing/2014/main" id="{803718EB-171F-879F-34C7-F27C3CA497D1}"/>
              </a:ext>
            </a:extLst>
          </p:cNvPr>
          <p:cNvSpPr txBox="1">
            <a:spLocks noChangeArrowheads="1"/>
          </p:cNvSpPr>
          <p:nvPr/>
        </p:nvSpPr>
        <p:spPr bwMode="auto">
          <a:xfrm>
            <a:off x="8239126" y="1857376"/>
            <a:ext cx="1357313" cy="2460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endParaRPr lang="it-IT" altLang="it-IT"/>
          </a:p>
        </p:txBody>
      </p:sp>
      <p:sp>
        <p:nvSpPr>
          <p:cNvPr id="71683" name="CasellaDiTesto 6">
            <a:extLst>
              <a:ext uri="{FF2B5EF4-FFF2-40B4-BE49-F238E27FC236}">
                <a16:creationId xmlns:a16="http://schemas.microsoft.com/office/drawing/2014/main" id="{30D37304-0970-F9F2-E44D-79E3B4DA7515}"/>
              </a:ext>
            </a:extLst>
          </p:cNvPr>
          <p:cNvSpPr txBox="1">
            <a:spLocks noChangeArrowheads="1"/>
          </p:cNvSpPr>
          <p:nvPr/>
        </p:nvSpPr>
        <p:spPr bwMode="auto">
          <a:xfrm>
            <a:off x="7810501" y="2214563"/>
            <a:ext cx="2143125" cy="2460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endParaRPr lang="it-IT" altLang="it-IT"/>
          </a:p>
        </p:txBody>
      </p:sp>
      <p:sp>
        <p:nvSpPr>
          <p:cNvPr id="6" name="CasellaDiTesto 5">
            <a:extLst>
              <a:ext uri="{FF2B5EF4-FFF2-40B4-BE49-F238E27FC236}">
                <a16:creationId xmlns:a16="http://schemas.microsoft.com/office/drawing/2014/main" id="{F1121E4C-6977-6EFD-6000-3FC5A76A9217}"/>
              </a:ext>
            </a:extLst>
          </p:cNvPr>
          <p:cNvSpPr txBox="1"/>
          <p:nvPr/>
        </p:nvSpPr>
        <p:spPr>
          <a:xfrm>
            <a:off x="1881188" y="285751"/>
            <a:ext cx="8572500" cy="1323975"/>
          </a:xfrm>
          <a:prstGeom prst="rect">
            <a:avLst/>
          </a:prstGeom>
          <a:solidFill>
            <a:schemeClr val="accent1">
              <a:lumMod val="20000"/>
              <a:lumOff val="80000"/>
            </a:schemeClr>
          </a:solidFill>
        </p:spPr>
        <p:txBody>
          <a:bodyPr>
            <a:spAutoFit/>
          </a:bodyPr>
          <a:lstStyle/>
          <a:p>
            <a:pPr>
              <a:defRPr/>
            </a:pPr>
            <a:r>
              <a:rPr lang="it-IT" sz="1600" i="1" dirty="0">
                <a:solidFill>
                  <a:srgbClr val="FF0000"/>
                </a:solidFill>
              </a:rPr>
              <a:t>g) “</a:t>
            </a:r>
            <a:r>
              <a:rPr lang="it-IT" sz="1600" i="1" dirty="0" err="1">
                <a:solidFill>
                  <a:srgbClr val="FF0000"/>
                </a:solidFill>
              </a:rPr>
              <a:t>quasi-macchine</a:t>
            </a:r>
            <a:r>
              <a:rPr lang="it-IT" sz="1600" i="1" dirty="0">
                <a:solidFill>
                  <a:srgbClr val="FF0000"/>
                </a:solidFill>
              </a:rPr>
              <a:t>”: </a:t>
            </a:r>
            <a:r>
              <a:rPr lang="it-IT" sz="1600" i="1" dirty="0"/>
              <a:t>insiemi che costituiscono quasi una macchina, ma che, da soli,</a:t>
            </a:r>
          </a:p>
          <a:p>
            <a:pPr>
              <a:defRPr/>
            </a:pPr>
            <a:r>
              <a:rPr lang="it-IT" sz="1600" i="1" dirty="0"/>
              <a:t>non sono in grado di garantire un’applicazione ben determinata. Un sistema di</a:t>
            </a:r>
          </a:p>
          <a:p>
            <a:pPr>
              <a:defRPr/>
            </a:pPr>
            <a:r>
              <a:rPr lang="it-IT" sz="1600" i="1" dirty="0"/>
              <a:t>azionamento è una </a:t>
            </a:r>
            <a:r>
              <a:rPr lang="it-IT" sz="1600" i="1" dirty="0" err="1"/>
              <a:t>quasi-macchina</a:t>
            </a:r>
            <a:r>
              <a:rPr lang="it-IT" sz="1600" i="1" dirty="0"/>
              <a:t>. Le </a:t>
            </a:r>
            <a:r>
              <a:rPr lang="it-IT" sz="1600" i="1" dirty="0" err="1"/>
              <a:t>quasi-macchine</a:t>
            </a:r>
            <a:r>
              <a:rPr lang="it-IT" sz="1600" i="1" dirty="0"/>
              <a:t> sono unicamente destinate</a:t>
            </a:r>
          </a:p>
          <a:p>
            <a:pPr>
              <a:defRPr/>
            </a:pPr>
            <a:r>
              <a:rPr lang="it-IT" sz="1600" i="1" dirty="0"/>
              <a:t>ad essere incorporate o assemblate ad altre macchine o ad altre </a:t>
            </a:r>
            <a:r>
              <a:rPr lang="it-IT" sz="1600" i="1" dirty="0" err="1"/>
              <a:t>quasi-macchine</a:t>
            </a:r>
            <a:r>
              <a:rPr lang="it-IT" sz="1600" i="1" dirty="0"/>
              <a:t> o</a:t>
            </a:r>
          </a:p>
          <a:p>
            <a:pPr>
              <a:defRPr/>
            </a:pPr>
            <a:r>
              <a:rPr lang="it-IT" sz="1600" i="1" dirty="0"/>
              <a:t>apparecchi</a:t>
            </a:r>
          </a:p>
        </p:txBody>
      </p:sp>
      <p:pic>
        <p:nvPicPr>
          <p:cNvPr id="71685" name="Picture 2">
            <a:extLst>
              <a:ext uri="{FF2B5EF4-FFF2-40B4-BE49-F238E27FC236}">
                <a16:creationId xmlns:a16="http://schemas.microsoft.com/office/drawing/2014/main" id="{ADD95D27-D5C5-BD19-BC8A-C24647F3A4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149" y="1609726"/>
            <a:ext cx="5483369" cy="4289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magine 1">
            <a:extLst>
              <a:ext uri="{FF2B5EF4-FFF2-40B4-BE49-F238E27FC236}">
                <a16:creationId xmlns:a16="http://schemas.microsoft.com/office/drawing/2014/main" id="{1BBF1942-DCBF-7C44-6A01-62760D8BA129}"/>
              </a:ext>
            </a:extLst>
          </p:cNvPr>
          <p:cNvPicPr>
            <a:picLocks noChangeAspect="1"/>
          </p:cNvPicPr>
          <p:nvPr/>
        </p:nvPicPr>
        <p:blipFill>
          <a:blip r:embed="rId3"/>
          <a:stretch>
            <a:fillRect/>
          </a:stretch>
        </p:blipFill>
        <p:spPr>
          <a:xfrm>
            <a:off x="7578277" y="2971431"/>
            <a:ext cx="4288574" cy="3600818"/>
          </a:xfrm>
          <a:prstGeom prst="rect">
            <a:avLst/>
          </a:prstGeom>
        </p:spPr>
      </p:pic>
    </p:spTree>
    <p:extLst>
      <p:ext uri="{BB962C8B-B14F-4D97-AF65-F5344CB8AC3E}">
        <p14:creationId xmlns:p14="http://schemas.microsoft.com/office/powerpoint/2010/main" val="119283739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1BCCF384-97CE-E31C-14B6-D9B92932102A}"/>
              </a:ext>
            </a:extLst>
          </p:cNvPr>
          <p:cNvPicPr>
            <a:picLocks noChangeAspect="1"/>
          </p:cNvPicPr>
          <p:nvPr/>
        </p:nvPicPr>
        <p:blipFill>
          <a:blip r:embed="rId2"/>
          <a:stretch>
            <a:fillRect/>
          </a:stretch>
        </p:blipFill>
        <p:spPr>
          <a:xfrm>
            <a:off x="480806" y="212953"/>
            <a:ext cx="5904762" cy="2533333"/>
          </a:xfrm>
          <a:prstGeom prst="rect">
            <a:avLst/>
          </a:prstGeom>
        </p:spPr>
      </p:pic>
      <p:pic>
        <p:nvPicPr>
          <p:cNvPr id="4" name="Immagine 3">
            <a:extLst>
              <a:ext uri="{FF2B5EF4-FFF2-40B4-BE49-F238E27FC236}">
                <a16:creationId xmlns:a16="http://schemas.microsoft.com/office/drawing/2014/main" id="{00C03A7A-FFB4-48FA-FEB9-19837FDA0975}"/>
              </a:ext>
            </a:extLst>
          </p:cNvPr>
          <p:cNvPicPr>
            <a:picLocks noChangeAspect="1"/>
          </p:cNvPicPr>
          <p:nvPr/>
        </p:nvPicPr>
        <p:blipFill>
          <a:blip r:embed="rId3"/>
          <a:stretch>
            <a:fillRect/>
          </a:stretch>
        </p:blipFill>
        <p:spPr>
          <a:xfrm>
            <a:off x="5613312" y="3229767"/>
            <a:ext cx="6285521" cy="3328704"/>
          </a:xfrm>
          <a:prstGeom prst="rect">
            <a:avLst/>
          </a:prstGeom>
        </p:spPr>
      </p:pic>
    </p:spTree>
    <p:extLst>
      <p:ext uri="{BB962C8B-B14F-4D97-AF65-F5344CB8AC3E}">
        <p14:creationId xmlns:p14="http://schemas.microsoft.com/office/powerpoint/2010/main" val="396810882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765FD91A-B456-343A-1263-F631BFA679E0}"/>
              </a:ext>
            </a:extLst>
          </p:cNvPr>
          <p:cNvPicPr>
            <a:picLocks noChangeAspect="1"/>
          </p:cNvPicPr>
          <p:nvPr/>
        </p:nvPicPr>
        <p:blipFill>
          <a:blip r:embed="rId2"/>
          <a:stretch>
            <a:fillRect/>
          </a:stretch>
        </p:blipFill>
        <p:spPr>
          <a:xfrm>
            <a:off x="374675" y="527477"/>
            <a:ext cx="5152381" cy="3190476"/>
          </a:xfrm>
          <a:prstGeom prst="rect">
            <a:avLst/>
          </a:prstGeom>
        </p:spPr>
      </p:pic>
      <p:pic>
        <p:nvPicPr>
          <p:cNvPr id="3" name="Immagine 2">
            <a:extLst>
              <a:ext uri="{FF2B5EF4-FFF2-40B4-BE49-F238E27FC236}">
                <a16:creationId xmlns:a16="http://schemas.microsoft.com/office/drawing/2014/main" id="{27C2143F-73EB-8598-A132-2A645D2A649D}"/>
              </a:ext>
            </a:extLst>
          </p:cNvPr>
          <p:cNvPicPr>
            <a:picLocks noChangeAspect="1"/>
          </p:cNvPicPr>
          <p:nvPr/>
        </p:nvPicPr>
        <p:blipFill>
          <a:blip r:embed="rId3"/>
          <a:stretch>
            <a:fillRect/>
          </a:stretch>
        </p:blipFill>
        <p:spPr>
          <a:xfrm>
            <a:off x="184702" y="4137279"/>
            <a:ext cx="8862208" cy="2315476"/>
          </a:xfrm>
          <a:prstGeom prst="rect">
            <a:avLst/>
          </a:prstGeom>
        </p:spPr>
      </p:pic>
    </p:spTree>
    <p:extLst>
      <p:ext uri="{BB962C8B-B14F-4D97-AF65-F5344CB8AC3E}">
        <p14:creationId xmlns:p14="http://schemas.microsoft.com/office/powerpoint/2010/main" val="2654150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80F991ED-AED7-CBF0-DD01-B305BD23F0FE}"/>
              </a:ext>
            </a:extLst>
          </p:cNvPr>
          <p:cNvSpPr txBox="1"/>
          <p:nvPr/>
        </p:nvSpPr>
        <p:spPr>
          <a:xfrm>
            <a:off x="1276141" y="592853"/>
            <a:ext cx="10018206" cy="5663089"/>
          </a:xfrm>
          <a:prstGeom prst="rect">
            <a:avLst/>
          </a:prstGeom>
          <a:solidFill>
            <a:srgbClr val="FFC000"/>
          </a:solidFill>
        </p:spPr>
        <p:txBody>
          <a:bodyPr wrap="square" rtlCol="0">
            <a:spAutoFit/>
          </a:bodyPr>
          <a:lstStyle/>
          <a:p>
            <a:pPr algn="ctr"/>
            <a:r>
              <a:rPr lang="it-IT" sz="3200" b="1" dirty="0"/>
              <a:t>DIRETTIVE DI  PRODOTTO</a:t>
            </a:r>
          </a:p>
          <a:p>
            <a:endParaRPr lang="it-IT" dirty="0"/>
          </a:p>
          <a:p>
            <a:r>
              <a:rPr lang="it-IT" sz="2400" dirty="0"/>
              <a:t>Una Direttiva di prodotto </a:t>
            </a:r>
          </a:p>
          <a:p>
            <a:r>
              <a:rPr lang="it-IT" sz="2400" b="1" dirty="0"/>
              <a:t>«</a:t>
            </a:r>
            <a:r>
              <a:rPr lang="it-IT" sz="3200" b="1" dirty="0"/>
              <a:t>stabilisce le REGOLE costruttive e gli adempimenti burocratici per la sua  commercializzazione…..»</a:t>
            </a:r>
          </a:p>
          <a:p>
            <a:r>
              <a:rPr lang="it-IT" sz="2400" dirty="0"/>
              <a:t>In sintesi la DIRETTIVA prescrive che un  prodotto per poter essere immesso sul mercato della UE, debba:</a:t>
            </a:r>
            <a:endParaRPr lang="it-IT" sz="2400" b="1" dirty="0"/>
          </a:p>
          <a:p>
            <a:pPr marL="285750" indent="-285750">
              <a:buFontTx/>
              <a:buChar char="-"/>
            </a:pPr>
            <a:r>
              <a:rPr lang="it-IT" sz="2400" b="1" dirty="0"/>
              <a:t>Risultare accettabilmente sicuro (presenza dei RES derivanti dall’analisi dei rischi);</a:t>
            </a:r>
          </a:p>
          <a:p>
            <a:pPr marL="285750" indent="-285750">
              <a:buFontTx/>
              <a:buChar char="-"/>
            </a:pPr>
            <a:r>
              <a:rPr lang="it-IT" sz="2400" b="1" dirty="0"/>
              <a:t>Essere costruito sulla base di un progetto tecnico disponibile in caso di contestazione (Fascicolo Tecnico)</a:t>
            </a:r>
          </a:p>
          <a:p>
            <a:pPr marL="285750" indent="-285750">
              <a:buFontTx/>
              <a:buChar char="-"/>
            </a:pPr>
            <a:r>
              <a:rPr lang="it-IT" sz="2400" b="1" dirty="0"/>
              <a:t>Essere riconoscibile (targa del costruttore e Marcatura CE)</a:t>
            </a:r>
          </a:p>
          <a:p>
            <a:pPr marL="285750" indent="-285750">
              <a:buFontTx/>
              <a:buChar char="-"/>
            </a:pPr>
            <a:r>
              <a:rPr lang="it-IT" sz="2400" b="1" dirty="0"/>
              <a:t>Essere accompagnato da un libretto contenente le istruzioni per l’uso e la manutenzione</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1F2F3B27-C6A7-26C3-8468-9902B7445FCA}"/>
              </a:ext>
            </a:extLst>
          </p:cNvPr>
          <p:cNvPicPr>
            <a:picLocks noChangeAspect="1"/>
          </p:cNvPicPr>
          <p:nvPr/>
        </p:nvPicPr>
        <p:blipFill>
          <a:blip r:embed="rId2"/>
          <a:stretch>
            <a:fillRect/>
          </a:stretch>
        </p:blipFill>
        <p:spPr>
          <a:xfrm>
            <a:off x="247859" y="324929"/>
            <a:ext cx="5123715" cy="2211945"/>
          </a:xfrm>
          <a:prstGeom prst="rect">
            <a:avLst/>
          </a:prstGeom>
        </p:spPr>
      </p:pic>
      <p:pic>
        <p:nvPicPr>
          <p:cNvPr id="3" name="Immagine 2">
            <a:extLst>
              <a:ext uri="{FF2B5EF4-FFF2-40B4-BE49-F238E27FC236}">
                <a16:creationId xmlns:a16="http://schemas.microsoft.com/office/drawing/2014/main" id="{2D1FDE0C-A463-8F6E-9266-6097578E7732}"/>
              </a:ext>
            </a:extLst>
          </p:cNvPr>
          <p:cNvPicPr>
            <a:picLocks noChangeAspect="1"/>
          </p:cNvPicPr>
          <p:nvPr/>
        </p:nvPicPr>
        <p:blipFill>
          <a:blip r:embed="rId3"/>
          <a:stretch>
            <a:fillRect/>
          </a:stretch>
        </p:blipFill>
        <p:spPr>
          <a:xfrm>
            <a:off x="247859" y="2817574"/>
            <a:ext cx="5390476" cy="2609524"/>
          </a:xfrm>
          <a:prstGeom prst="rect">
            <a:avLst/>
          </a:prstGeom>
        </p:spPr>
      </p:pic>
    </p:spTree>
    <p:extLst>
      <p:ext uri="{BB962C8B-B14F-4D97-AF65-F5344CB8AC3E}">
        <p14:creationId xmlns:p14="http://schemas.microsoft.com/office/powerpoint/2010/main" val="138903113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B8216204-9C71-D54A-A2DE-6E98BEC6E542}"/>
              </a:ext>
            </a:extLst>
          </p:cNvPr>
          <p:cNvPicPr>
            <a:picLocks noChangeAspect="1"/>
          </p:cNvPicPr>
          <p:nvPr/>
        </p:nvPicPr>
        <p:blipFill>
          <a:blip r:embed="rId2"/>
          <a:stretch>
            <a:fillRect/>
          </a:stretch>
        </p:blipFill>
        <p:spPr>
          <a:xfrm>
            <a:off x="352039" y="260933"/>
            <a:ext cx="3727592" cy="2525387"/>
          </a:xfrm>
          <a:prstGeom prst="rect">
            <a:avLst/>
          </a:prstGeom>
        </p:spPr>
      </p:pic>
      <p:pic>
        <p:nvPicPr>
          <p:cNvPr id="5" name="Immagine 4">
            <a:extLst>
              <a:ext uri="{FF2B5EF4-FFF2-40B4-BE49-F238E27FC236}">
                <a16:creationId xmlns:a16="http://schemas.microsoft.com/office/drawing/2014/main" id="{1B6D480C-69E9-39A2-02F3-C0AB4A6385B2}"/>
              </a:ext>
            </a:extLst>
          </p:cNvPr>
          <p:cNvPicPr>
            <a:picLocks noChangeAspect="1"/>
          </p:cNvPicPr>
          <p:nvPr/>
        </p:nvPicPr>
        <p:blipFill>
          <a:blip r:embed="rId3"/>
          <a:stretch>
            <a:fillRect/>
          </a:stretch>
        </p:blipFill>
        <p:spPr>
          <a:xfrm>
            <a:off x="453420" y="2786320"/>
            <a:ext cx="3524830" cy="1782829"/>
          </a:xfrm>
          <a:prstGeom prst="rect">
            <a:avLst/>
          </a:prstGeom>
        </p:spPr>
      </p:pic>
      <p:pic>
        <p:nvPicPr>
          <p:cNvPr id="6" name="Immagine 5">
            <a:extLst>
              <a:ext uri="{FF2B5EF4-FFF2-40B4-BE49-F238E27FC236}">
                <a16:creationId xmlns:a16="http://schemas.microsoft.com/office/drawing/2014/main" id="{E33DF38E-BBDF-9E64-CE47-BF28F357B902}"/>
              </a:ext>
            </a:extLst>
          </p:cNvPr>
          <p:cNvPicPr>
            <a:picLocks noChangeAspect="1"/>
          </p:cNvPicPr>
          <p:nvPr/>
        </p:nvPicPr>
        <p:blipFill>
          <a:blip r:embed="rId4"/>
          <a:stretch>
            <a:fillRect/>
          </a:stretch>
        </p:blipFill>
        <p:spPr>
          <a:xfrm>
            <a:off x="6841658" y="1373773"/>
            <a:ext cx="4679816" cy="2441643"/>
          </a:xfrm>
          <a:prstGeom prst="rect">
            <a:avLst/>
          </a:prstGeom>
        </p:spPr>
      </p:pic>
      <p:pic>
        <p:nvPicPr>
          <p:cNvPr id="7" name="Immagine 6">
            <a:extLst>
              <a:ext uri="{FF2B5EF4-FFF2-40B4-BE49-F238E27FC236}">
                <a16:creationId xmlns:a16="http://schemas.microsoft.com/office/drawing/2014/main" id="{BB71EF99-1F28-D411-ABCA-A8FF2688A9DC}"/>
              </a:ext>
            </a:extLst>
          </p:cNvPr>
          <p:cNvPicPr>
            <a:picLocks noChangeAspect="1"/>
          </p:cNvPicPr>
          <p:nvPr/>
        </p:nvPicPr>
        <p:blipFill>
          <a:blip r:embed="rId4"/>
          <a:stretch>
            <a:fillRect/>
          </a:stretch>
        </p:blipFill>
        <p:spPr>
          <a:xfrm>
            <a:off x="6841658" y="3964728"/>
            <a:ext cx="4819048" cy="2514286"/>
          </a:xfrm>
          <a:prstGeom prst="rect">
            <a:avLst/>
          </a:prstGeom>
        </p:spPr>
      </p:pic>
    </p:spTree>
    <p:extLst>
      <p:ext uri="{BB962C8B-B14F-4D97-AF65-F5344CB8AC3E}">
        <p14:creationId xmlns:p14="http://schemas.microsoft.com/office/powerpoint/2010/main" val="404002072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BA19D4C1-DBBF-9E50-3C91-9CD7A04D8565}"/>
              </a:ext>
            </a:extLst>
          </p:cNvPr>
          <p:cNvPicPr>
            <a:picLocks noChangeAspect="1"/>
          </p:cNvPicPr>
          <p:nvPr/>
        </p:nvPicPr>
        <p:blipFill>
          <a:blip r:embed="rId2"/>
          <a:stretch>
            <a:fillRect/>
          </a:stretch>
        </p:blipFill>
        <p:spPr>
          <a:xfrm>
            <a:off x="848102" y="201871"/>
            <a:ext cx="4695238" cy="4019048"/>
          </a:xfrm>
          <a:prstGeom prst="rect">
            <a:avLst/>
          </a:prstGeom>
        </p:spPr>
      </p:pic>
      <p:pic>
        <p:nvPicPr>
          <p:cNvPr id="7" name="Immagine 6">
            <a:extLst>
              <a:ext uri="{FF2B5EF4-FFF2-40B4-BE49-F238E27FC236}">
                <a16:creationId xmlns:a16="http://schemas.microsoft.com/office/drawing/2014/main" id="{5A9CB63A-37CB-CD53-ACF5-7BA57D05DC4E}"/>
              </a:ext>
            </a:extLst>
          </p:cNvPr>
          <p:cNvPicPr>
            <a:picLocks noChangeAspect="1"/>
          </p:cNvPicPr>
          <p:nvPr/>
        </p:nvPicPr>
        <p:blipFill>
          <a:blip r:embed="rId3"/>
          <a:stretch>
            <a:fillRect/>
          </a:stretch>
        </p:blipFill>
        <p:spPr>
          <a:xfrm>
            <a:off x="499189" y="93185"/>
            <a:ext cx="6511092" cy="682811"/>
          </a:xfrm>
          <a:prstGeom prst="rect">
            <a:avLst/>
          </a:prstGeom>
        </p:spPr>
      </p:pic>
      <p:sp>
        <p:nvSpPr>
          <p:cNvPr id="2" name="CasellaDiTesto 1">
            <a:extLst>
              <a:ext uri="{FF2B5EF4-FFF2-40B4-BE49-F238E27FC236}">
                <a16:creationId xmlns:a16="http://schemas.microsoft.com/office/drawing/2014/main" id="{C9E6B0D2-5702-13B2-18E5-93AE3C054E2D}"/>
              </a:ext>
            </a:extLst>
          </p:cNvPr>
          <p:cNvSpPr txBox="1"/>
          <p:nvPr/>
        </p:nvSpPr>
        <p:spPr>
          <a:xfrm>
            <a:off x="6414174" y="4080731"/>
            <a:ext cx="3747285" cy="954107"/>
          </a:xfrm>
          <a:prstGeom prst="rect">
            <a:avLst/>
          </a:prstGeom>
          <a:solidFill>
            <a:schemeClr val="tx2">
              <a:lumMod val="20000"/>
              <a:lumOff val="80000"/>
            </a:schemeClr>
          </a:solidFill>
        </p:spPr>
        <p:txBody>
          <a:bodyPr wrap="square" rtlCol="0">
            <a:spAutoFit/>
          </a:bodyPr>
          <a:lstStyle/>
          <a:p>
            <a:pPr algn="ctr"/>
            <a:r>
              <a:rPr lang="it-IT" sz="2800" b="1" dirty="0">
                <a:solidFill>
                  <a:srgbClr val="FF0000"/>
                </a:solidFill>
              </a:rPr>
              <a:t>MACCHINE  INCLUSE  </a:t>
            </a:r>
          </a:p>
          <a:p>
            <a:pPr algn="ctr"/>
            <a:r>
              <a:rPr lang="it-IT" sz="2800" b="1" i="1" dirty="0">
                <a:solidFill>
                  <a:srgbClr val="FF0000"/>
                </a:solidFill>
              </a:rPr>
              <a:t>« ESTENSIONE »</a:t>
            </a:r>
          </a:p>
        </p:txBody>
      </p:sp>
      <p:sp>
        <p:nvSpPr>
          <p:cNvPr id="3" name="CasellaDiTesto 2">
            <a:extLst>
              <a:ext uri="{FF2B5EF4-FFF2-40B4-BE49-F238E27FC236}">
                <a16:creationId xmlns:a16="http://schemas.microsoft.com/office/drawing/2014/main" id="{25106887-3EE4-E7B0-E24C-6D5053F92753}"/>
              </a:ext>
            </a:extLst>
          </p:cNvPr>
          <p:cNvSpPr txBox="1"/>
          <p:nvPr/>
        </p:nvSpPr>
        <p:spPr>
          <a:xfrm>
            <a:off x="6414174" y="5558784"/>
            <a:ext cx="3747284" cy="523220"/>
          </a:xfrm>
          <a:prstGeom prst="rect">
            <a:avLst/>
          </a:prstGeom>
          <a:solidFill>
            <a:srgbClr val="92D050"/>
          </a:solidFill>
        </p:spPr>
        <p:txBody>
          <a:bodyPr wrap="square" rtlCol="0">
            <a:spAutoFit/>
          </a:bodyPr>
          <a:lstStyle/>
          <a:p>
            <a:pPr algn="ctr"/>
            <a:r>
              <a:rPr lang="it-IT" sz="2800" b="1" dirty="0">
                <a:solidFill>
                  <a:srgbClr val="FF0000"/>
                </a:solidFill>
              </a:rPr>
              <a:t>MACCHINE  ESCLUSE</a:t>
            </a:r>
          </a:p>
        </p:txBody>
      </p:sp>
      <p:sp>
        <p:nvSpPr>
          <p:cNvPr id="4" name="Freccia a destra 3">
            <a:extLst>
              <a:ext uri="{FF2B5EF4-FFF2-40B4-BE49-F238E27FC236}">
                <a16:creationId xmlns:a16="http://schemas.microsoft.com/office/drawing/2014/main" id="{5EF783B2-0BC1-2CB4-DB76-24CFE8EFB7BD}"/>
              </a:ext>
            </a:extLst>
          </p:cNvPr>
          <p:cNvSpPr/>
          <p:nvPr/>
        </p:nvSpPr>
        <p:spPr>
          <a:xfrm>
            <a:off x="5707101" y="1991262"/>
            <a:ext cx="777798" cy="682811"/>
          </a:xfrm>
          <a:prstGeom prst="rightArrow">
            <a:avLst>
              <a:gd name="adj1" fmla="val 50000"/>
              <a:gd name="adj2" fmla="val 5608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Freccia a destra 9">
            <a:extLst>
              <a:ext uri="{FF2B5EF4-FFF2-40B4-BE49-F238E27FC236}">
                <a16:creationId xmlns:a16="http://schemas.microsoft.com/office/drawing/2014/main" id="{01AB8F1F-3A50-5799-0B07-08C84955678D}"/>
              </a:ext>
            </a:extLst>
          </p:cNvPr>
          <p:cNvSpPr/>
          <p:nvPr/>
        </p:nvSpPr>
        <p:spPr>
          <a:xfrm>
            <a:off x="5707101" y="896255"/>
            <a:ext cx="777798" cy="682811"/>
          </a:xfrm>
          <a:prstGeom prst="rightArrow">
            <a:avLst>
              <a:gd name="adj1" fmla="val 50000"/>
              <a:gd name="adj2" fmla="val 5608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Freccia circolare a destra 10">
            <a:extLst>
              <a:ext uri="{FF2B5EF4-FFF2-40B4-BE49-F238E27FC236}">
                <a16:creationId xmlns:a16="http://schemas.microsoft.com/office/drawing/2014/main" id="{0525043A-F798-A2BC-E4AB-DFEAF9907072}"/>
              </a:ext>
            </a:extLst>
          </p:cNvPr>
          <p:cNvSpPr/>
          <p:nvPr/>
        </p:nvSpPr>
        <p:spPr>
          <a:xfrm>
            <a:off x="4405745" y="3616036"/>
            <a:ext cx="1137595" cy="1942748"/>
          </a:xfrm>
          <a:prstGeom prst="curvedRightArrow">
            <a:avLst>
              <a:gd name="adj1" fmla="val 25000"/>
              <a:gd name="adj2" fmla="val 9514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8" name="Ovale 7">
            <a:extLst>
              <a:ext uri="{FF2B5EF4-FFF2-40B4-BE49-F238E27FC236}">
                <a16:creationId xmlns:a16="http://schemas.microsoft.com/office/drawing/2014/main" id="{396DD9A3-4A1C-AAE4-CB70-D527ABF78582}"/>
              </a:ext>
            </a:extLst>
          </p:cNvPr>
          <p:cNvSpPr/>
          <p:nvPr/>
        </p:nvSpPr>
        <p:spPr>
          <a:xfrm>
            <a:off x="5678420" y="3086269"/>
            <a:ext cx="5800558" cy="3792682"/>
          </a:xfrm>
          <a:prstGeom prst="ellipse">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82495981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FC4DC595-7416-FFB5-073C-CB2DFEA03D09}"/>
              </a:ext>
            </a:extLst>
          </p:cNvPr>
          <p:cNvPicPr>
            <a:picLocks noChangeAspect="1"/>
          </p:cNvPicPr>
          <p:nvPr/>
        </p:nvPicPr>
        <p:blipFill>
          <a:blip r:embed="rId2"/>
          <a:stretch>
            <a:fillRect/>
          </a:stretch>
        </p:blipFill>
        <p:spPr>
          <a:xfrm>
            <a:off x="7957544" y="3588463"/>
            <a:ext cx="3885509" cy="3112306"/>
          </a:xfrm>
          <a:prstGeom prst="rect">
            <a:avLst/>
          </a:prstGeom>
        </p:spPr>
      </p:pic>
      <p:pic>
        <p:nvPicPr>
          <p:cNvPr id="6" name="Immagine 5">
            <a:extLst>
              <a:ext uri="{FF2B5EF4-FFF2-40B4-BE49-F238E27FC236}">
                <a16:creationId xmlns:a16="http://schemas.microsoft.com/office/drawing/2014/main" id="{08170D95-41BC-6F92-EE09-6AF00635D61B}"/>
              </a:ext>
            </a:extLst>
          </p:cNvPr>
          <p:cNvPicPr>
            <a:picLocks noChangeAspect="1"/>
          </p:cNvPicPr>
          <p:nvPr/>
        </p:nvPicPr>
        <p:blipFill>
          <a:blip r:embed="rId3"/>
          <a:stretch>
            <a:fillRect/>
          </a:stretch>
        </p:blipFill>
        <p:spPr>
          <a:xfrm>
            <a:off x="1334763" y="38511"/>
            <a:ext cx="4757197" cy="3390489"/>
          </a:xfrm>
          <a:prstGeom prst="rect">
            <a:avLst/>
          </a:prstGeom>
        </p:spPr>
      </p:pic>
      <p:pic>
        <p:nvPicPr>
          <p:cNvPr id="7" name="Immagine 6">
            <a:extLst>
              <a:ext uri="{FF2B5EF4-FFF2-40B4-BE49-F238E27FC236}">
                <a16:creationId xmlns:a16="http://schemas.microsoft.com/office/drawing/2014/main" id="{B005797A-D388-DCF0-2BD0-407D3663F97A}"/>
              </a:ext>
            </a:extLst>
          </p:cNvPr>
          <p:cNvPicPr>
            <a:picLocks noChangeAspect="1"/>
          </p:cNvPicPr>
          <p:nvPr/>
        </p:nvPicPr>
        <p:blipFill>
          <a:blip r:embed="rId4"/>
          <a:stretch>
            <a:fillRect/>
          </a:stretch>
        </p:blipFill>
        <p:spPr>
          <a:xfrm>
            <a:off x="250073" y="3595254"/>
            <a:ext cx="3885510" cy="3112306"/>
          </a:xfrm>
          <a:prstGeom prst="rect">
            <a:avLst/>
          </a:prstGeom>
        </p:spPr>
      </p:pic>
      <p:pic>
        <p:nvPicPr>
          <p:cNvPr id="8" name="Immagine 7">
            <a:extLst>
              <a:ext uri="{FF2B5EF4-FFF2-40B4-BE49-F238E27FC236}">
                <a16:creationId xmlns:a16="http://schemas.microsoft.com/office/drawing/2014/main" id="{70F9FB1D-30B0-FC97-1C81-B78F889AB574}"/>
              </a:ext>
            </a:extLst>
          </p:cNvPr>
          <p:cNvPicPr>
            <a:picLocks noChangeAspect="1"/>
          </p:cNvPicPr>
          <p:nvPr/>
        </p:nvPicPr>
        <p:blipFill>
          <a:blip r:embed="rId5"/>
          <a:stretch>
            <a:fillRect/>
          </a:stretch>
        </p:blipFill>
        <p:spPr>
          <a:xfrm>
            <a:off x="4149205" y="3581673"/>
            <a:ext cx="3885510" cy="3125887"/>
          </a:xfrm>
          <a:prstGeom prst="rect">
            <a:avLst/>
          </a:prstGeom>
        </p:spPr>
      </p:pic>
      <p:sp>
        <p:nvSpPr>
          <p:cNvPr id="2" name="CasellaDiTesto 1">
            <a:extLst>
              <a:ext uri="{FF2B5EF4-FFF2-40B4-BE49-F238E27FC236}">
                <a16:creationId xmlns:a16="http://schemas.microsoft.com/office/drawing/2014/main" id="{B46959BD-2180-105E-9467-1D381941BE38}"/>
              </a:ext>
            </a:extLst>
          </p:cNvPr>
          <p:cNvSpPr txBox="1"/>
          <p:nvPr/>
        </p:nvSpPr>
        <p:spPr>
          <a:xfrm>
            <a:off x="8194643" y="440263"/>
            <a:ext cx="3747285" cy="954107"/>
          </a:xfrm>
          <a:prstGeom prst="rect">
            <a:avLst/>
          </a:prstGeom>
          <a:solidFill>
            <a:schemeClr val="tx2">
              <a:lumMod val="20000"/>
              <a:lumOff val="80000"/>
            </a:schemeClr>
          </a:solidFill>
        </p:spPr>
        <p:txBody>
          <a:bodyPr wrap="square" rtlCol="0">
            <a:spAutoFit/>
          </a:bodyPr>
          <a:lstStyle/>
          <a:p>
            <a:pPr algn="ctr"/>
            <a:r>
              <a:rPr lang="it-IT" sz="2800" b="1" dirty="0">
                <a:solidFill>
                  <a:srgbClr val="FF0000"/>
                </a:solidFill>
              </a:rPr>
              <a:t>MACCHINE  INCLUSE  </a:t>
            </a:r>
          </a:p>
          <a:p>
            <a:pPr algn="ctr"/>
            <a:r>
              <a:rPr lang="it-IT" sz="2800" b="1" i="1" dirty="0">
                <a:solidFill>
                  <a:srgbClr val="FF0000"/>
                </a:solidFill>
              </a:rPr>
              <a:t>« ESTENSIONE »</a:t>
            </a:r>
          </a:p>
        </p:txBody>
      </p:sp>
      <p:sp>
        <p:nvSpPr>
          <p:cNvPr id="3" name="Freccia a sinistra 2">
            <a:extLst>
              <a:ext uri="{FF2B5EF4-FFF2-40B4-BE49-F238E27FC236}">
                <a16:creationId xmlns:a16="http://schemas.microsoft.com/office/drawing/2014/main" id="{40BC27A3-1321-213E-9D54-A335D578D484}"/>
              </a:ext>
            </a:extLst>
          </p:cNvPr>
          <p:cNvSpPr/>
          <p:nvPr/>
        </p:nvSpPr>
        <p:spPr>
          <a:xfrm rot="19059533">
            <a:off x="7046642" y="957861"/>
            <a:ext cx="994812" cy="1194955"/>
          </a:xfrm>
          <a:prstGeom prst="leftArrow">
            <a:avLst>
              <a:gd name="adj1" fmla="val 50000"/>
              <a:gd name="adj2" fmla="val 4826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ttangolo con angoli arrotondati 4">
            <a:extLst>
              <a:ext uri="{FF2B5EF4-FFF2-40B4-BE49-F238E27FC236}">
                <a16:creationId xmlns:a16="http://schemas.microsoft.com/office/drawing/2014/main" id="{279FD703-247A-D843-8F25-7D6C8CF6971C}"/>
              </a:ext>
            </a:extLst>
          </p:cNvPr>
          <p:cNvSpPr/>
          <p:nvPr/>
        </p:nvSpPr>
        <p:spPr>
          <a:xfrm>
            <a:off x="3803073" y="3581673"/>
            <a:ext cx="332510" cy="41882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Rettangolo con angoli arrotondati 8">
            <a:extLst>
              <a:ext uri="{FF2B5EF4-FFF2-40B4-BE49-F238E27FC236}">
                <a16:creationId xmlns:a16="http://schemas.microsoft.com/office/drawing/2014/main" id="{4862E883-54D6-92A0-7164-C46AB50ECEAA}"/>
              </a:ext>
            </a:extLst>
          </p:cNvPr>
          <p:cNvSpPr/>
          <p:nvPr/>
        </p:nvSpPr>
        <p:spPr>
          <a:xfrm>
            <a:off x="7720445" y="3581673"/>
            <a:ext cx="474198" cy="41882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Rettangolo con angoli arrotondati 9">
            <a:extLst>
              <a:ext uri="{FF2B5EF4-FFF2-40B4-BE49-F238E27FC236}">
                <a16:creationId xmlns:a16="http://schemas.microsoft.com/office/drawing/2014/main" id="{7D09585F-E66F-3082-8F44-C73354B746DC}"/>
              </a:ext>
            </a:extLst>
          </p:cNvPr>
          <p:cNvSpPr/>
          <p:nvPr/>
        </p:nvSpPr>
        <p:spPr>
          <a:xfrm>
            <a:off x="11461082" y="3581672"/>
            <a:ext cx="398969" cy="4188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50652956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0B8FF06D-F504-9ED7-C45B-4D3D29189BA7}"/>
              </a:ext>
            </a:extLst>
          </p:cNvPr>
          <p:cNvSpPr txBox="1"/>
          <p:nvPr/>
        </p:nvSpPr>
        <p:spPr>
          <a:xfrm>
            <a:off x="342900" y="280555"/>
            <a:ext cx="4831773" cy="461665"/>
          </a:xfrm>
          <a:prstGeom prst="rect">
            <a:avLst/>
          </a:prstGeom>
          <a:solidFill>
            <a:srgbClr val="FFFF00"/>
          </a:solidFill>
        </p:spPr>
        <p:txBody>
          <a:bodyPr wrap="square" rtlCol="0">
            <a:spAutoFit/>
          </a:bodyPr>
          <a:lstStyle/>
          <a:p>
            <a:r>
              <a:rPr lang="it-IT" sz="2400" b="1" dirty="0"/>
              <a:t>ESTENSIONE = Macchine incluse</a:t>
            </a:r>
          </a:p>
        </p:txBody>
      </p:sp>
      <p:pic>
        <p:nvPicPr>
          <p:cNvPr id="2050" name="Picture 2">
            <a:extLst>
              <a:ext uri="{FF2B5EF4-FFF2-40B4-BE49-F238E27FC236}">
                <a16:creationId xmlns:a16="http://schemas.microsoft.com/office/drawing/2014/main" id="{FD3BF102-7ACC-A225-0587-DA57AC6E04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5394" y="1489075"/>
            <a:ext cx="3432175"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a:extLst>
              <a:ext uri="{FF2B5EF4-FFF2-40B4-BE49-F238E27FC236}">
                <a16:creationId xmlns:a16="http://schemas.microsoft.com/office/drawing/2014/main" id="{E400C9E2-24C5-5730-E98A-770FAB8049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6532" y="453959"/>
            <a:ext cx="5440074" cy="5950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reccia a destra 5">
            <a:extLst>
              <a:ext uri="{FF2B5EF4-FFF2-40B4-BE49-F238E27FC236}">
                <a16:creationId xmlns:a16="http://schemas.microsoft.com/office/drawing/2014/main" id="{365C0BAF-B3EB-B973-B9FC-CD3DB97940F3}"/>
              </a:ext>
            </a:extLst>
          </p:cNvPr>
          <p:cNvSpPr/>
          <p:nvPr/>
        </p:nvSpPr>
        <p:spPr>
          <a:xfrm>
            <a:off x="4707082" y="2566555"/>
            <a:ext cx="716973" cy="8624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22184125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0B8FF06D-F504-9ED7-C45B-4D3D29189BA7}"/>
              </a:ext>
            </a:extLst>
          </p:cNvPr>
          <p:cNvSpPr txBox="1"/>
          <p:nvPr/>
        </p:nvSpPr>
        <p:spPr>
          <a:xfrm>
            <a:off x="768927" y="249382"/>
            <a:ext cx="4831773" cy="461665"/>
          </a:xfrm>
          <a:prstGeom prst="rect">
            <a:avLst/>
          </a:prstGeom>
          <a:solidFill>
            <a:srgbClr val="FFFF00"/>
          </a:solidFill>
        </p:spPr>
        <p:txBody>
          <a:bodyPr wrap="square" rtlCol="0">
            <a:spAutoFit/>
          </a:bodyPr>
          <a:lstStyle/>
          <a:p>
            <a:r>
              <a:rPr lang="it-IT" sz="2400" b="1" dirty="0"/>
              <a:t>ESTENSIONE = Macchine incluse</a:t>
            </a:r>
          </a:p>
        </p:txBody>
      </p:sp>
      <p:sp>
        <p:nvSpPr>
          <p:cNvPr id="3" name="CasellaDiTesto 2">
            <a:extLst>
              <a:ext uri="{FF2B5EF4-FFF2-40B4-BE49-F238E27FC236}">
                <a16:creationId xmlns:a16="http://schemas.microsoft.com/office/drawing/2014/main" id="{490C8795-F8BA-B0CA-CE9A-F831A63D2C4A}"/>
              </a:ext>
            </a:extLst>
          </p:cNvPr>
          <p:cNvSpPr txBox="1"/>
          <p:nvPr/>
        </p:nvSpPr>
        <p:spPr>
          <a:xfrm>
            <a:off x="602672" y="1059873"/>
            <a:ext cx="10692246" cy="2585323"/>
          </a:xfrm>
          <a:prstGeom prst="rect">
            <a:avLst/>
          </a:prstGeom>
          <a:solidFill>
            <a:srgbClr val="92D050"/>
          </a:solidFill>
        </p:spPr>
        <p:txBody>
          <a:bodyPr wrap="square" rtlCol="0">
            <a:spAutoFit/>
          </a:bodyPr>
          <a:lstStyle/>
          <a:p>
            <a:r>
              <a:rPr lang="it-IT" dirty="0"/>
              <a:t>Ascensori da cantiere con rischio di caduta &gt;/= 3 metri – perché installati temporaneamente . Proc. Allegato IV</a:t>
            </a:r>
          </a:p>
          <a:p>
            <a:endParaRPr lang="it-IT" dirty="0"/>
          </a:p>
          <a:p>
            <a:r>
              <a:rPr lang="it-IT" dirty="0"/>
              <a:t>Ascensore con velocità fino a 0.15 m/s (persone a mobilità ridotta)</a:t>
            </a:r>
          </a:p>
          <a:p>
            <a:endParaRPr lang="it-IT" dirty="0"/>
          </a:p>
          <a:p>
            <a:r>
              <a:rPr lang="it-IT" dirty="0"/>
              <a:t>Apparecchi a carica esplosiva – Allegato IV</a:t>
            </a:r>
          </a:p>
          <a:p>
            <a:endParaRPr lang="it-IT" dirty="0"/>
          </a:p>
          <a:p>
            <a:r>
              <a:rPr lang="it-IT" dirty="0"/>
              <a:t>Veicoli a 2 / 3 ruote</a:t>
            </a:r>
          </a:p>
          <a:p>
            <a:endParaRPr lang="it-IT" dirty="0"/>
          </a:p>
          <a:p>
            <a:r>
              <a:rPr lang="it-IT" dirty="0"/>
              <a:t>Veicoli velocità max 25 Km/h</a:t>
            </a:r>
          </a:p>
        </p:txBody>
      </p:sp>
      <p:pic>
        <p:nvPicPr>
          <p:cNvPr id="4" name="Immagine 3">
            <a:extLst>
              <a:ext uri="{FF2B5EF4-FFF2-40B4-BE49-F238E27FC236}">
                <a16:creationId xmlns:a16="http://schemas.microsoft.com/office/drawing/2014/main" id="{A58F837C-DE97-5507-01F6-B93846D9B86E}"/>
              </a:ext>
            </a:extLst>
          </p:cNvPr>
          <p:cNvPicPr>
            <a:picLocks noChangeAspect="1"/>
          </p:cNvPicPr>
          <p:nvPr/>
        </p:nvPicPr>
        <p:blipFill>
          <a:blip r:embed="rId2"/>
          <a:stretch>
            <a:fillRect/>
          </a:stretch>
        </p:blipFill>
        <p:spPr>
          <a:xfrm>
            <a:off x="5115219" y="2440994"/>
            <a:ext cx="6803726" cy="4054191"/>
          </a:xfrm>
          <a:prstGeom prst="rect">
            <a:avLst/>
          </a:prstGeom>
        </p:spPr>
      </p:pic>
    </p:spTree>
    <p:extLst>
      <p:ext uri="{BB962C8B-B14F-4D97-AF65-F5344CB8AC3E}">
        <p14:creationId xmlns:p14="http://schemas.microsoft.com/office/powerpoint/2010/main" val="404202303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083624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4EF2A59D-A304-A380-383E-ABC10E6B544D}"/>
              </a:ext>
            </a:extLst>
          </p:cNvPr>
          <p:cNvPicPr>
            <a:picLocks noChangeAspect="1"/>
          </p:cNvPicPr>
          <p:nvPr/>
        </p:nvPicPr>
        <p:blipFill>
          <a:blip r:embed="rId2"/>
          <a:stretch>
            <a:fillRect/>
          </a:stretch>
        </p:blipFill>
        <p:spPr>
          <a:xfrm>
            <a:off x="226173" y="2940868"/>
            <a:ext cx="4466407" cy="3830944"/>
          </a:xfrm>
          <a:prstGeom prst="rect">
            <a:avLst/>
          </a:prstGeom>
        </p:spPr>
      </p:pic>
      <p:pic>
        <p:nvPicPr>
          <p:cNvPr id="3" name="Immagine 2">
            <a:extLst>
              <a:ext uri="{FF2B5EF4-FFF2-40B4-BE49-F238E27FC236}">
                <a16:creationId xmlns:a16="http://schemas.microsoft.com/office/drawing/2014/main" id="{D517D155-45E0-1A6F-922D-0071ED4FD6F4}"/>
              </a:ext>
            </a:extLst>
          </p:cNvPr>
          <p:cNvPicPr>
            <a:picLocks noChangeAspect="1"/>
          </p:cNvPicPr>
          <p:nvPr/>
        </p:nvPicPr>
        <p:blipFill>
          <a:blip r:embed="rId3"/>
          <a:stretch>
            <a:fillRect/>
          </a:stretch>
        </p:blipFill>
        <p:spPr>
          <a:xfrm>
            <a:off x="226173" y="156042"/>
            <a:ext cx="4437513" cy="3752767"/>
          </a:xfrm>
          <a:prstGeom prst="rect">
            <a:avLst/>
          </a:prstGeom>
        </p:spPr>
      </p:pic>
      <p:pic>
        <p:nvPicPr>
          <p:cNvPr id="4" name="Immagine 3">
            <a:extLst>
              <a:ext uri="{FF2B5EF4-FFF2-40B4-BE49-F238E27FC236}">
                <a16:creationId xmlns:a16="http://schemas.microsoft.com/office/drawing/2014/main" id="{82640B8D-4C2D-174B-1A69-B8163B9C0FAE}"/>
              </a:ext>
            </a:extLst>
          </p:cNvPr>
          <p:cNvPicPr>
            <a:picLocks noChangeAspect="1"/>
          </p:cNvPicPr>
          <p:nvPr/>
        </p:nvPicPr>
        <p:blipFill>
          <a:blip r:embed="rId4"/>
          <a:stretch>
            <a:fillRect/>
          </a:stretch>
        </p:blipFill>
        <p:spPr>
          <a:xfrm>
            <a:off x="5467003" y="1752454"/>
            <a:ext cx="5869479" cy="4170819"/>
          </a:xfrm>
          <a:prstGeom prst="rect">
            <a:avLst/>
          </a:prstGeom>
        </p:spPr>
      </p:pic>
      <p:sp>
        <p:nvSpPr>
          <p:cNvPr id="5" name="CasellaDiTesto 4">
            <a:extLst>
              <a:ext uri="{FF2B5EF4-FFF2-40B4-BE49-F238E27FC236}">
                <a16:creationId xmlns:a16="http://schemas.microsoft.com/office/drawing/2014/main" id="{B39BF118-8B24-03CA-91DC-7C52C6BDAEC6}"/>
              </a:ext>
            </a:extLst>
          </p:cNvPr>
          <p:cNvSpPr txBox="1"/>
          <p:nvPr/>
        </p:nvSpPr>
        <p:spPr>
          <a:xfrm>
            <a:off x="4312227" y="156042"/>
            <a:ext cx="3771049" cy="522868"/>
          </a:xfrm>
          <a:prstGeom prst="rect">
            <a:avLst/>
          </a:prstGeom>
          <a:solidFill>
            <a:srgbClr val="92D050"/>
          </a:solidFill>
        </p:spPr>
        <p:txBody>
          <a:bodyPr wrap="square" rtlCol="0">
            <a:spAutoFit/>
          </a:bodyPr>
          <a:lstStyle/>
          <a:p>
            <a:pPr algn="ctr"/>
            <a:r>
              <a:rPr lang="it-IT" sz="2800" b="1" dirty="0">
                <a:solidFill>
                  <a:srgbClr val="FF0000"/>
                </a:solidFill>
              </a:rPr>
              <a:t>MACCHINE  ESCLUSE</a:t>
            </a:r>
          </a:p>
        </p:txBody>
      </p:sp>
    </p:spTree>
    <p:extLst>
      <p:ext uri="{BB962C8B-B14F-4D97-AF65-F5344CB8AC3E}">
        <p14:creationId xmlns:p14="http://schemas.microsoft.com/office/powerpoint/2010/main" val="354886060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D29360EC-13FD-3020-92E7-8F1505CF8AAA}"/>
              </a:ext>
            </a:extLst>
          </p:cNvPr>
          <p:cNvSpPr txBox="1"/>
          <p:nvPr/>
        </p:nvSpPr>
        <p:spPr>
          <a:xfrm>
            <a:off x="748145" y="259772"/>
            <a:ext cx="10785764" cy="738664"/>
          </a:xfrm>
          <a:prstGeom prst="rect">
            <a:avLst/>
          </a:prstGeom>
          <a:noFill/>
        </p:spPr>
        <p:txBody>
          <a:bodyPr wrap="square" rtlCol="0">
            <a:spAutoFit/>
          </a:bodyPr>
          <a:lstStyle/>
          <a:p>
            <a:r>
              <a:rPr lang="it-IT" sz="2400" b="1" i="0" dirty="0">
                <a:solidFill>
                  <a:srgbClr val="006871"/>
                </a:solidFill>
                <a:effectLst/>
                <a:latin typeface="Open Sans" panose="020B0606030504020204" pitchFamily="34" charset="0"/>
              </a:rPr>
              <a:t>Elenco prodotti non soggetti a marcatura CE per direttiva macchine</a:t>
            </a:r>
          </a:p>
          <a:p>
            <a:endParaRPr lang="it-IT" dirty="0"/>
          </a:p>
        </p:txBody>
      </p:sp>
      <p:sp>
        <p:nvSpPr>
          <p:cNvPr id="9" name="CasellaDiTesto 8">
            <a:extLst>
              <a:ext uri="{FF2B5EF4-FFF2-40B4-BE49-F238E27FC236}">
                <a16:creationId xmlns:a16="http://schemas.microsoft.com/office/drawing/2014/main" id="{092B606A-3CE2-682B-695C-41E37AA92DBE}"/>
              </a:ext>
            </a:extLst>
          </p:cNvPr>
          <p:cNvSpPr txBox="1"/>
          <p:nvPr/>
        </p:nvSpPr>
        <p:spPr>
          <a:xfrm>
            <a:off x="415636" y="1165876"/>
            <a:ext cx="11118273" cy="5632311"/>
          </a:xfrm>
          <a:prstGeom prst="rect">
            <a:avLst/>
          </a:prstGeom>
          <a:solidFill>
            <a:schemeClr val="accent1">
              <a:lumMod val="20000"/>
              <a:lumOff val="80000"/>
            </a:schemeClr>
          </a:solidFill>
        </p:spPr>
        <p:txBody>
          <a:bodyPr wrap="square" rtlCol="0">
            <a:spAutoFit/>
          </a:bodyPr>
          <a:lstStyle/>
          <a:p>
            <a:pPr algn="l" fontAlgn="base"/>
            <a:r>
              <a:rPr lang="it-IT" b="0" i="0" dirty="0">
                <a:solidFill>
                  <a:srgbClr val="303030"/>
                </a:solidFill>
                <a:effectLst/>
                <a:latin typeface="Open Sans" panose="020B0606030504020204" pitchFamily="34" charset="0"/>
              </a:rPr>
              <a:t>La </a:t>
            </a:r>
            <a:r>
              <a:rPr lang="it-IT" b="1" i="0" u="none" strike="noStrike" dirty="0">
                <a:solidFill>
                  <a:srgbClr val="006871"/>
                </a:solidFill>
                <a:effectLst/>
                <a:latin typeface="Open Sans" panose="020B0606030504020204" pitchFamily="34" charset="0"/>
                <a:hlinkClick r:id="rId2"/>
              </a:rPr>
              <a:t>direttiva 2006/42/CE</a:t>
            </a:r>
            <a:r>
              <a:rPr lang="it-IT" b="1" i="0" dirty="0">
                <a:solidFill>
                  <a:srgbClr val="303030"/>
                </a:solidFill>
                <a:effectLst/>
                <a:latin typeface="Open Sans" panose="020B0606030504020204" pitchFamily="34" charset="0"/>
              </a:rPr>
              <a:t> esclude esplicitamente dal suo campo di applicazione</a:t>
            </a:r>
            <a:r>
              <a:rPr lang="it-IT" b="0" i="0" dirty="0">
                <a:solidFill>
                  <a:srgbClr val="303030"/>
                </a:solidFill>
                <a:effectLst/>
                <a:latin typeface="Open Sans" panose="020B0606030504020204" pitchFamily="34" charset="0"/>
              </a:rPr>
              <a:t> (articolo 1, paragrafo 2):</a:t>
            </a:r>
          </a:p>
          <a:p>
            <a:pPr algn="l" fontAlgn="base">
              <a:buFont typeface="+mj-lt"/>
              <a:buAutoNum type="arabicPeriod"/>
            </a:pPr>
            <a:r>
              <a:rPr lang="it-IT" b="0" i="1" dirty="0">
                <a:solidFill>
                  <a:srgbClr val="303030"/>
                </a:solidFill>
                <a:effectLst/>
                <a:latin typeface="Open Sans" panose="020B0606030504020204" pitchFamily="34" charset="0"/>
              </a:rPr>
              <a:t> i componenti di sicurezza, destinati ad essere utilizzati come pezzi di ricambio in sostituzione di  componenti identici e forniti dal fabbricante della macchina originaria;</a:t>
            </a:r>
            <a:endParaRPr lang="it-IT" b="0" i="0" dirty="0">
              <a:solidFill>
                <a:srgbClr val="303030"/>
              </a:solidFill>
              <a:effectLst/>
              <a:latin typeface="Open Sans" panose="020B0606030504020204" pitchFamily="34" charset="0"/>
            </a:endParaRPr>
          </a:p>
          <a:p>
            <a:pPr algn="l" fontAlgn="base">
              <a:buFont typeface="+mj-lt"/>
              <a:buAutoNum type="arabicPeriod"/>
            </a:pPr>
            <a:r>
              <a:rPr lang="it-IT" b="0" i="1" dirty="0">
                <a:solidFill>
                  <a:srgbClr val="303030"/>
                </a:solidFill>
                <a:effectLst/>
                <a:latin typeface="Open Sans" panose="020B0606030504020204" pitchFamily="34" charset="0"/>
              </a:rPr>
              <a:t> le attrezzature specifiche per parchi giochi e/o di divertimento;</a:t>
            </a:r>
            <a:endParaRPr lang="it-IT" b="0" i="0" dirty="0">
              <a:solidFill>
                <a:srgbClr val="303030"/>
              </a:solidFill>
              <a:effectLst/>
              <a:latin typeface="Open Sans" panose="020B0606030504020204" pitchFamily="34" charset="0"/>
            </a:endParaRPr>
          </a:p>
          <a:p>
            <a:pPr algn="l" fontAlgn="base">
              <a:buFont typeface="+mj-lt"/>
              <a:buAutoNum type="arabicPeriod"/>
            </a:pPr>
            <a:r>
              <a:rPr lang="it-IT" b="0" i="1" dirty="0">
                <a:solidFill>
                  <a:srgbClr val="303030"/>
                </a:solidFill>
                <a:effectLst/>
                <a:latin typeface="Open Sans" panose="020B0606030504020204" pitchFamily="34" charset="0"/>
              </a:rPr>
              <a:t> le macchine specificamente progettate o utilizzate per uso nucleare che, in caso di guasto, possono provocare una emissione di radioattività;</a:t>
            </a:r>
            <a:endParaRPr lang="it-IT" b="0" i="0" dirty="0">
              <a:solidFill>
                <a:srgbClr val="303030"/>
              </a:solidFill>
              <a:effectLst/>
              <a:latin typeface="Open Sans" panose="020B0606030504020204" pitchFamily="34" charset="0"/>
            </a:endParaRPr>
          </a:p>
          <a:p>
            <a:pPr algn="l" fontAlgn="base">
              <a:buFont typeface="+mj-lt"/>
              <a:buAutoNum type="arabicPeriod"/>
            </a:pPr>
            <a:r>
              <a:rPr lang="it-IT" b="0" i="1" dirty="0">
                <a:solidFill>
                  <a:srgbClr val="303030"/>
                </a:solidFill>
                <a:effectLst/>
                <a:latin typeface="Open Sans" panose="020B0606030504020204" pitchFamily="34" charset="0"/>
              </a:rPr>
              <a:t> le armi, incluse le armi da fuoco;</a:t>
            </a:r>
            <a:endParaRPr lang="it-IT" b="0" i="0" dirty="0">
              <a:solidFill>
                <a:srgbClr val="303030"/>
              </a:solidFill>
              <a:effectLst/>
              <a:latin typeface="Open Sans" panose="020B0606030504020204" pitchFamily="34" charset="0"/>
            </a:endParaRPr>
          </a:p>
          <a:p>
            <a:pPr algn="l" fontAlgn="base">
              <a:buFont typeface="+mj-lt"/>
              <a:buAutoNum type="arabicPeriod"/>
            </a:pPr>
            <a:r>
              <a:rPr lang="it-IT" b="0" i="1" dirty="0">
                <a:solidFill>
                  <a:srgbClr val="303030"/>
                </a:solidFill>
                <a:effectLst/>
                <a:latin typeface="Open Sans" panose="020B0606030504020204" pitchFamily="34" charset="0"/>
              </a:rPr>
              <a:t> i seguenti mezzi di trasporto:</a:t>
            </a:r>
            <a:endParaRPr lang="it-IT" b="0" i="0" dirty="0">
              <a:solidFill>
                <a:srgbClr val="303030"/>
              </a:solidFill>
              <a:effectLst/>
              <a:latin typeface="Open Sans" panose="020B0606030504020204" pitchFamily="34" charset="0"/>
            </a:endParaRPr>
          </a:p>
          <a:p>
            <a:pPr lvl="1" algn="l" fontAlgn="base"/>
            <a:r>
              <a:rPr lang="it-IT" b="0" i="1" dirty="0">
                <a:solidFill>
                  <a:srgbClr val="303030"/>
                </a:solidFill>
                <a:effectLst/>
                <a:latin typeface="Open Sans" panose="020B0606030504020204" pitchFamily="34" charset="0"/>
              </a:rPr>
              <a:t>-  trattori agricoli e forestali per i rischi oggetto della direttiva 2003/37/CE, escluse le macchine installate su tali veicoli,</a:t>
            </a:r>
            <a:endParaRPr lang="it-IT" b="0" i="0" dirty="0">
              <a:solidFill>
                <a:srgbClr val="303030"/>
              </a:solidFill>
              <a:effectLst/>
              <a:latin typeface="Open Sans" panose="020B0606030504020204" pitchFamily="34" charset="0"/>
            </a:endParaRPr>
          </a:p>
          <a:p>
            <a:pPr lvl="1" algn="l" fontAlgn="base"/>
            <a:r>
              <a:rPr lang="it-IT" b="0" i="1" dirty="0">
                <a:solidFill>
                  <a:srgbClr val="303030"/>
                </a:solidFill>
                <a:effectLst/>
                <a:latin typeface="Open Sans" panose="020B0606030504020204" pitchFamily="34" charset="0"/>
              </a:rPr>
              <a:t>-  veicoli a motore e loro rimorchi oggetto della direttiva 70/156/CEE del Consiglio, del 6 febbraio 1970, concernente il ravvicinamento delle legislazioni degli Stati membri relative all'omologazione dei veicoli a motore e dei loro rimorchi, escluse le macchine installate su tali veicoli,</a:t>
            </a:r>
            <a:endParaRPr lang="it-IT" b="0" i="0" dirty="0">
              <a:solidFill>
                <a:srgbClr val="303030"/>
              </a:solidFill>
              <a:effectLst/>
              <a:latin typeface="Open Sans" panose="020B0606030504020204" pitchFamily="34" charset="0"/>
            </a:endParaRPr>
          </a:p>
          <a:p>
            <a:pPr marL="742950" lvl="1" indent="-285750" algn="l" fontAlgn="base">
              <a:buFontTx/>
              <a:buChar char="-"/>
            </a:pPr>
            <a:r>
              <a:rPr lang="it-IT" b="0" i="1" dirty="0">
                <a:solidFill>
                  <a:srgbClr val="303030"/>
                </a:solidFill>
                <a:effectLst/>
                <a:latin typeface="Open Sans" panose="020B0606030504020204" pitchFamily="34" charset="0"/>
              </a:rPr>
              <a:t>veicoli oggetto della direttiva 2002/24/CE del Parlamento europeo e del Consiglio, del 18 marzo 2002, relativa all'omologazione dei veicoli a motore a due o tre ruote, escluse le macchine installate su tali veicoli,</a:t>
            </a:r>
            <a:endParaRPr lang="it-IT" dirty="0">
              <a:solidFill>
                <a:srgbClr val="303030"/>
              </a:solidFill>
              <a:latin typeface="Open Sans" panose="020B0606030504020204" pitchFamily="34" charset="0"/>
            </a:endParaRPr>
          </a:p>
          <a:p>
            <a:pPr marL="742950" lvl="1" indent="-285750" algn="l" fontAlgn="base">
              <a:buFontTx/>
              <a:buChar char="-"/>
            </a:pPr>
            <a:r>
              <a:rPr lang="it-IT" b="0" i="1" dirty="0">
                <a:solidFill>
                  <a:srgbClr val="303030"/>
                </a:solidFill>
                <a:effectLst/>
                <a:latin typeface="Open Sans" panose="020B0606030504020204" pitchFamily="34" charset="0"/>
              </a:rPr>
              <a:t>veicoli a motore esclusivamente da competizione, e</a:t>
            </a:r>
            <a:endParaRPr lang="it-IT" b="0" i="0" dirty="0">
              <a:solidFill>
                <a:srgbClr val="303030"/>
              </a:solidFill>
              <a:effectLst/>
              <a:latin typeface="Open Sans" panose="020B0606030504020204" pitchFamily="34" charset="0"/>
            </a:endParaRPr>
          </a:p>
          <a:p>
            <a:pPr lvl="1" algn="l" fontAlgn="base"/>
            <a:r>
              <a:rPr lang="it-IT" b="0" i="1" dirty="0">
                <a:solidFill>
                  <a:srgbClr val="303030"/>
                </a:solidFill>
                <a:effectLst/>
                <a:latin typeface="Open Sans" panose="020B0606030504020204" pitchFamily="34" charset="0"/>
              </a:rPr>
              <a:t>-   mezzi di trasporto per via aerea, per via navigabile o su rete ferroviaria, escluse le macchine installate su tali veicoli;</a:t>
            </a:r>
            <a:endParaRPr lang="it-IT" b="0" i="0" dirty="0">
              <a:solidFill>
                <a:srgbClr val="303030"/>
              </a:solidFill>
              <a:effectLst/>
              <a:latin typeface="Open Sans" panose="020B0606030504020204" pitchFamily="34" charset="0"/>
            </a:endParaRPr>
          </a:p>
        </p:txBody>
      </p:sp>
    </p:spTree>
    <p:extLst>
      <p:ext uri="{BB962C8B-B14F-4D97-AF65-F5344CB8AC3E}">
        <p14:creationId xmlns:p14="http://schemas.microsoft.com/office/powerpoint/2010/main" val="94587402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D29360EC-13FD-3020-92E7-8F1505CF8AAA}"/>
              </a:ext>
            </a:extLst>
          </p:cNvPr>
          <p:cNvSpPr txBox="1"/>
          <p:nvPr/>
        </p:nvSpPr>
        <p:spPr>
          <a:xfrm>
            <a:off x="748145" y="259773"/>
            <a:ext cx="10785764" cy="738664"/>
          </a:xfrm>
          <a:prstGeom prst="rect">
            <a:avLst/>
          </a:prstGeom>
          <a:noFill/>
        </p:spPr>
        <p:txBody>
          <a:bodyPr wrap="square" rtlCol="0">
            <a:spAutoFit/>
          </a:bodyPr>
          <a:lstStyle/>
          <a:p>
            <a:r>
              <a:rPr lang="it-IT" sz="2400" b="1" i="0" dirty="0">
                <a:solidFill>
                  <a:srgbClr val="006871"/>
                </a:solidFill>
                <a:effectLst/>
                <a:latin typeface="Open Sans" panose="020B0606030504020204" pitchFamily="34" charset="0"/>
              </a:rPr>
              <a:t>Elenco prodotti non soggetti a marcatura CE per direttiva macchine</a:t>
            </a:r>
          </a:p>
          <a:p>
            <a:endParaRPr lang="it-IT" dirty="0"/>
          </a:p>
        </p:txBody>
      </p:sp>
      <p:sp>
        <p:nvSpPr>
          <p:cNvPr id="9" name="CasellaDiTesto 8">
            <a:extLst>
              <a:ext uri="{FF2B5EF4-FFF2-40B4-BE49-F238E27FC236}">
                <a16:creationId xmlns:a16="http://schemas.microsoft.com/office/drawing/2014/main" id="{092B606A-3CE2-682B-695C-41E37AA92DBE}"/>
              </a:ext>
            </a:extLst>
          </p:cNvPr>
          <p:cNvSpPr txBox="1"/>
          <p:nvPr/>
        </p:nvSpPr>
        <p:spPr>
          <a:xfrm>
            <a:off x="415636" y="1165876"/>
            <a:ext cx="11118273" cy="5355312"/>
          </a:xfrm>
          <a:prstGeom prst="rect">
            <a:avLst/>
          </a:prstGeom>
          <a:solidFill>
            <a:schemeClr val="accent1">
              <a:lumMod val="20000"/>
              <a:lumOff val="80000"/>
            </a:schemeClr>
          </a:solidFill>
        </p:spPr>
        <p:txBody>
          <a:bodyPr wrap="square" rtlCol="0">
            <a:spAutoFit/>
          </a:bodyPr>
          <a:lstStyle/>
          <a:p>
            <a:pPr algn="l" fontAlgn="base"/>
            <a:r>
              <a:rPr lang="it-IT" i="1" dirty="0">
                <a:solidFill>
                  <a:srgbClr val="303030"/>
                </a:solidFill>
                <a:latin typeface="Open Sans" panose="020B0606030504020204" pitchFamily="34" charset="0"/>
              </a:rPr>
              <a:t>6. </a:t>
            </a:r>
            <a:r>
              <a:rPr lang="it-IT" b="0" i="1" dirty="0">
                <a:solidFill>
                  <a:srgbClr val="303030"/>
                </a:solidFill>
                <a:effectLst/>
                <a:latin typeface="Open Sans" panose="020B0606030504020204" pitchFamily="34" charset="0"/>
              </a:rPr>
              <a:t>le navi marittime e le unità mobili off-shore, nonché le macchine installate a bordo di tali navi e/o unità;</a:t>
            </a:r>
            <a:endParaRPr lang="it-IT" b="0" i="0" dirty="0">
              <a:solidFill>
                <a:srgbClr val="303030"/>
              </a:solidFill>
              <a:effectLst/>
              <a:latin typeface="Open Sans" panose="020B0606030504020204" pitchFamily="34" charset="0"/>
            </a:endParaRPr>
          </a:p>
          <a:p>
            <a:pPr algn="l" fontAlgn="base"/>
            <a:r>
              <a:rPr lang="it-IT" i="1" dirty="0">
                <a:solidFill>
                  <a:srgbClr val="303030"/>
                </a:solidFill>
                <a:latin typeface="Open Sans" panose="020B0606030504020204" pitchFamily="34" charset="0"/>
              </a:rPr>
              <a:t>7. </a:t>
            </a:r>
            <a:r>
              <a:rPr lang="it-IT" b="0" i="1" dirty="0">
                <a:solidFill>
                  <a:srgbClr val="303030"/>
                </a:solidFill>
                <a:effectLst/>
                <a:latin typeface="Open Sans" panose="020B0606030504020204" pitchFamily="34" charset="0"/>
              </a:rPr>
              <a:t>le macchine appositamente progettate e costruite a fini militari o di mantenimento dell'ordine;</a:t>
            </a:r>
            <a:endParaRPr lang="it-IT" b="0" i="0" dirty="0">
              <a:solidFill>
                <a:srgbClr val="303030"/>
              </a:solidFill>
              <a:effectLst/>
              <a:latin typeface="Open Sans" panose="020B0606030504020204" pitchFamily="34" charset="0"/>
            </a:endParaRPr>
          </a:p>
          <a:p>
            <a:pPr algn="l" fontAlgn="base"/>
            <a:r>
              <a:rPr lang="it-IT" i="1" dirty="0">
                <a:solidFill>
                  <a:srgbClr val="303030"/>
                </a:solidFill>
                <a:latin typeface="Open Sans" panose="020B0606030504020204" pitchFamily="34" charset="0"/>
              </a:rPr>
              <a:t>8. </a:t>
            </a:r>
            <a:r>
              <a:rPr lang="it-IT" b="0" i="1" dirty="0">
                <a:solidFill>
                  <a:srgbClr val="303030"/>
                </a:solidFill>
                <a:effectLst/>
                <a:latin typeface="Open Sans" panose="020B0606030504020204" pitchFamily="34" charset="0"/>
              </a:rPr>
              <a:t>le macchine appositamente progettate e costruite a fini di ricerca per essere temporaneamente utilizzate nei laboratori;</a:t>
            </a:r>
            <a:endParaRPr lang="it-IT" b="0" i="0" dirty="0">
              <a:solidFill>
                <a:srgbClr val="303030"/>
              </a:solidFill>
              <a:effectLst/>
              <a:latin typeface="Open Sans" panose="020B0606030504020204" pitchFamily="34" charset="0"/>
            </a:endParaRPr>
          </a:p>
          <a:p>
            <a:pPr algn="l" fontAlgn="base"/>
            <a:r>
              <a:rPr lang="it-IT" i="1" dirty="0">
                <a:solidFill>
                  <a:srgbClr val="303030"/>
                </a:solidFill>
                <a:latin typeface="Open Sans" panose="020B0606030504020204" pitchFamily="34" charset="0"/>
              </a:rPr>
              <a:t>9. </a:t>
            </a:r>
            <a:r>
              <a:rPr lang="it-IT" b="0" i="1" dirty="0">
                <a:solidFill>
                  <a:srgbClr val="303030"/>
                </a:solidFill>
                <a:effectLst/>
                <a:latin typeface="Open Sans" panose="020B0606030504020204" pitchFamily="34" charset="0"/>
              </a:rPr>
              <a:t>gli ascensori utilizzati nei pozzi delle miniere;</a:t>
            </a:r>
            <a:endParaRPr lang="it-IT" b="0" i="0" dirty="0">
              <a:solidFill>
                <a:srgbClr val="303030"/>
              </a:solidFill>
              <a:effectLst/>
              <a:latin typeface="Open Sans" panose="020B0606030504020204" pitchFamily="34" charset="0"/>
            </a:endParaRPr>
          </a:p>
          <a:p>
            <a:pPr algn="l" fontAlgn="base"/>
            <a:r>
              <a:rPr lang="it-IT" i="1" dirty="0">
                <a:solidFill>
                  <a:srgbClr val="303030"/>
                </a:solidFill>
                <a:latin typeface="Open Sans" panose="020B0606030504020204" pitchFamily="34" charset="0"/>
              </a:rPr>
              <a:t>10. </a:t>
            </a:r>
            <a:r>
              <a:rPr lang="it-IT" b="0" i="1" dirty="0">
                <a:solidFill>
                  <a:srgbClr val="303030"/>
                </a:solidFill>
                <a:effectLst/>
                <a:latin typeface="Open Sans" panose="020B0606030504020204" pitchFamily="34" charset="0"/>
              </a:rPr>
              <a:t>le macchine adibite allo spostamento di artisti durante le rappresentazioni;</a:t>
            </a:r>
            <a:endParaRPr lang="it-IT" b="0" i="0" dirty="0">
              <a:solidFill>
                <a:srgbClr val="303030"/>
              </a:solidFill>
              <a:effectLst/>
              <a:latin typeface="Open Sans" panose="020B0606030504020204" pitchFamily="34" charset="0"/>
            </a:endParaRPr>
          </a:p>
          <a:p>
            <a:pPr algn="l" fontAlgn="base"/>
            <a:r>
              <a:rPr lang="it-IT" b="0" i="1" dirty="0">
                <a:solidFill>
                  <a:srgbClr val="303030"/>
                </a:solidFill>
                <a:effectLst/>
                <a:latin typeface="Open Sans" panose="020B0606030504020204" pitchFamily="34" charset="0"/>
              </a:rPr>
              <a:t>11. i prodotti elettrici ed elettronici che rientrano nelle categorie seguenti, purché siano oggetto della direttiva 72/23/CEE del Consiglio, del 19 febbraio 1973, concernente il ravvicinamento delle legislazioni degli Stati membri relative al materiale elettrico destinato ad essere adoperato entro taluni limiti di tensione:</a:t>
            </a:r>
            <a:endParaRPr lang="it-IT" b="0" i="0" dirty="0">
              <a:solidFill>
                <a:srgbClr val="303030"/>
              </a:solidFill>
              <a:effectLst/>
              <a:latin typeface="Open Sans" panose="020B0606030504020204" pitchFamily="34" charset="0"/>
            </a:endParaRPr>
          </a:p>
          <a:p>
            <a:pPr lvl="1" algn="l" fontAlgn="base"/>
            <a:r>
              <a:rPr lang="it-IT" b="0" i="1" dirty="0">
                <a:solidFill>
                  <a:srgbClr val="303030"/>
                </a:solidFill>
                <a:effectLst/>
                <a:latin typeface="Open Sans" panose="020B0606030504020204" pitchFamily="34" charset="0"/>
              </a:rPr>
              <a:t>- elettrodomestici destinati ad uso domestico,</a:t>
            </a:r>
            <a:endParaRPr lang="it-IT" b="0" i="0" dirty="0">
              <a:solidFill>
                <a:srgbClr val="303030"/>
              </a:solidFill>
              <a:effectLst/>
              <a:latin typeface="Open Sans" panose="020B0606030504020204" pitchFamily="34" charset="0"/>
            </a:endParaRPr>
          </a:p>
          <a:p>
            <a:pPr lvl="1" algn="l" fontAlgn="base"/>
            <a:r>
              <a:rPr lang="it-IT" b="0" i="1" dirty="0">
                <a:solidFill>
                  <a:srgbClr val="303030"/>
                </a:solidFill>
                <a:effectLst/>
                <a:latin typeface="Open Sans" panose="020B0606030504020204" pitchFamily="34" charset="0"/>
              </a:rPr>
              <a:t>- apparecchiature audio e video,</a:t>
            </a:r>
            <a:endParaRPr lang="it-IT" b="0" i="0" dirty="0">
              <a:solidFill>
                <a:srgbClr val="303030"/>
              </a:solidFill>
              <a:effectLst/>
              <a:latin typeface="Open Sans" panose="020B0606030504020204" pitchFamily="34" charset="0"/>
            </a:endParaRPr>
          </a:p>
          <a:p>
            <a:pPr lvl="1" algn="l" fontAlgn="base"/>
            <a:r>
              <a:rPr lang="it-IT" b="0" i="1" dirty="0">
                <a:solidFill>
                  <a:srgbClr val="303030"/>
                </a:solidFill>
                <a:effectLst/>
                <a:latin typeface="Open Sans" panose="020B0606030504020204" pitchFamily="34" charset="0"/>
              </a:rPr>
              <a:t>- apparecchiature nel settore delle tecnologie dell'informazione,</a:t>
            </a:r>
            <a:endParaRPr lang="it-IT" b="0" i="0" dirty="0">
              <a:solidFill>
                <a:srgbClr val="303030"/>
              </a:solidFill>
              <a:effectLst/>
              <a:latin typeface="Open Sans" panose="020B0606030504020204" pitchFamily="34" charset="0"/>
            </a:endParaRPr>
          </a:p>
          <a:p>
            <a:pPr lvl="1" algn="l" fontAlgn="base"/>
            <a:r>
              <a:rPr lang="it-IT" b="0" i="1" dirty="0">
                <a:solidFill>
                  <a:srgbClr val="303030"/>
                </a:solidFill>
                <a:effectLst/>
                <a:latin typeface="Open Sans" panose="020B0606030504020204" pitchFamily="34" charset="0"/>
              </a:rPr>
              <a:t>- macchine ordinarie da ufficio,</a:t>
            </a:r>
            <a:endParaRPr lang="it-IT" b="0" i="0" dirty="0">
              <a:solidFill>
                <a:srgbClr val="303030"/>
              </a:solidFill>
              <a:effectLst/>
              <a:latin typeface="Open Sans" panose="020B0606030504020204" pitchFamily="34" charset="0"/>
            </a:endParaRPr>
          </a:p>
          <a:p>
            <a:pPr lvl="1" algn="l" fontAlgn="base"/>
            <a:r>
              <a:rPr lang="it-IT" b="0" i="1" dirty="0">
                <a:solidFill>
                  <a:srgbClr val="303030"/>
                </a:solidFill>
                <a:effectLst/>
                <a:latin typeface="Open Sans" panose="020B0606030504020204" pitchFamily="34" charset="0"/>
              </a:rPr>
              <a:t>- apparecchiature di collegamento e di controllo a bassa tensione,</a:t>
            </a:r>
            <a:endParaRPr lang="it-IT" b="0" i="0" dirty="0">
              <a:solidFill>
                <a:srgbClr val="303030"/>
              </a:solidFill>
              <a:effectLst/>
              <a:latin typeface="Open Sans" panose="020B0606030504020204" pitchFamily="34" charset="0"/>
            </a:endParaRPr>
          </a:p>
          <a:p>
            <a:pPr lvl="1" algn="l" fontAlgn="base"/>
            <a:r>
              <a:rPr lang="it-IT" b="0" i="1" dirty="0">
                <a:solidFill>
                  <a:srgbClr val="303030"/>
                </a:solidFill>
                <a:effectLst/>
                <a:latin typeface="Open Sans" panose="020B0606030504020204" pitchFamily="34" charset="0"/>
              </a:rPr>
              <a:t>- motori elettrici;</a:t>
            </a:r>
            <a:endParaRPr lang="it-IT" b="0" i="0" dirty="0">
              <a:solidFill>
                <a:srgbClr val="303030"/>
              </a:solidFill>
              <a:effectLst/>
              <a:latin typeface="Open Sans" panose="020B0606030504020204" pitchFamily="34" charset="0"/>
            </a:endParaRPr>
          </a:p>
          <a:p>
            <a:pPr algn="l" fontAlgn="base"/>
            <a:r>
              <a:rPr lang="it-IT" i="1" dirty="0">
                <a:solidFill>
                  <a:srgbClr val="303030"/>
                </a:solidFill>
                <a:latin typeface="Open Sans" panose="020B0606030504020204" pitchFamily="34" charset="0"/>
              </a:rPr>
              <a:t>12. </a:t>
            </a:r>
            <a:r>
              <a:rPr lang="it-IT" b="0" i="1" dirty="0">
                <a:solidFill>
                  <a:srgbClr val="303030"/>
                </a:solidFill>
                <a:effectLst/>
                <a:latin typeface="Open Sans" panose="020B0606030504020204" pitchFamily="34" charset="0"/>
              </a:rPr>
              <a:t>le seguenti apparecchiature elettriche ad alta tensione:</a:t>
            </a:r>
            <a:endParaRPr lang="it-IT" b="0" i="0" dirty="0">
              <a:solidFill>
                <a:srgbClr val="303030"/>
              </a:solidFill>
              <a:effectLst/>
              <a:latin typeface="Open Sans" panose="020B0606030504020204" pitchFamily="34" charset="0"/>
            </a:endParaRPr>
          </a:p>
          <a:p>
            <a:pPr marL="742950" lvl="1" indent="-285750" algn="l" fontAlgn="base">
              <a:buFont typeface="+mj-lt"/>
              <a:buAutoNum type="arabicPeriod"/>
            </a:pPr>
            <a:r>
              <a:rPr lang="it-IT" b="0" i="1" dirty="0">
                <a:solidFill>
                  <a:srgbClr val="303030"/>
                </a:solidFill>
                <a:effectLst/>
                <a:latin typeface="Open Sans" panose="020B0606030504020204" pitchFamily="34" charset="0"/>
              </a:rPr>
              <a:t>apparecchiature di collegamento e di comando</a:t>
            </a:r>
            <a:endParaRPr lang="it-IT" b="0" i="0" dirty="0">
              <a:solidFill>
                <a:srgbClr val="303030"/>
              </a:solidFill>
              <a:effectLst/>
              <a:latin typeface="Open Sans" panose="020B0606030504020204" pitchFamily="34" charset="0"/>
            </a:endParaRPr>
          </a:p>
          <a:p>
            <a:pPr marL="742950" lvl="1" indent="-285750" algn="l" fontAlgn="base">
              <a:buFont typeface="+mj-lt"/>
              <a:buAutoNum type="arabicPeriod"/>
            </a:pPr>
            <a:r>
              <a:rPr lang="it-IT" b="0" i="1" dirty="0">
                <a:solidFill>
                  <a:srgbClr val="303030"/>
                </a:solidFill>
                <a:effectLst/>
                <a:latin typeface="Open Sans" panose="020B0606030504020204" pitchFamily="34" charset="0"/>
              </a:rPr>
              <a:t>trasformatori</a:t>
            </a:r>
            <a:endParaRPr lang="it-IT" b="0" i="0" dirty="0">
              <a:solidFill>
                <a:srgbClr val="303030"/>
              </a:solidFill>
              <a:effectLst/>
              <a:latin typeface="Open Sans" panose="020B0606030504020204" pitchFamily="34" charset="0"/>
            </a:endParaRPr>
          </a:p>
          <a:p>
            <a:pPr algn="l" fontAlgn="base"/>
            <a:endParaRPr lang="it-IT" b="0" i="0" dirty="0">
              <a:solidFill>
                <a:srgbClr val="303030"/>
              </a:solidFill>
              <a:effectLst/>
              <a:latin typeface="Open Sans" panose="020B0606030504020204" pitchFamily="34" charset="0"/>
            </a:endParaRPr>
          </a:p>
        </p:txBody>
      </p:sp>
    </p:spTree>
    <p:extLst>
      <p:ext uri="{BB962C8B-B14F-4D97-AF65-F5344CB8AC3E}">
        <p14:creationId xmlns:p14="http://schemas.microsoft.com/office/powerpoint/2010/main" val="24587447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a:extLst>
              <a:ext uri="{FF2B5EF4-FFF2-40B4-BE49-F238E27FC236}">
                <a16:creationId xmlns:a16="http://schemas.microsoft.com/office/drawing/2014/main" id="{4F96677A-BD97-7E18-B676-DEADFB215373}"/>
              </a:ext>
            </a:extLst>
          </p:cNvPr>
          <p:cNvSpPr>
            <a:spLocks noChangeArrowheads="1"/>
          </p:cNvSpPr>
          <p:nvPr/>
        </p:nvSpPr>
        <p:spPr bwMode="auto">
          <a:xfrm>
            <a:off x="1524000" y="3063875"/>
            <a:ext cx="914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Tahoma" panose="020B0604030504040204" pitchFamily="34" charset="0"/>
              </a:defRPr>
            </a:lvl1pPr>
            <a:lvl2pPr marL="742950" indent="-285750">
              <a:defRPr sz="1000">
                <a:solidFill>
                  <a:schemeClr val="tx1"/>
                </a:solidFill>
                <a:latin typeface="Tahoma" panose="020B0604030504040204" pitchFamily="34" charset="0"/>
              </a:defRPr>
            </a:lvl2pPr>
            <a:lvl3pPr marL="1143000" indent="-228600">
              <a:defRPr sz="1000">
                <a:solidFill>
                  <a:schemeClr val="tx1"/>
                </a:solidFill>
                <a:latin typeface="Tahoma" panose="020B0604030504040204" pitchFamily="34" charset="0"/>
              </a:defRPr>
            </a:lvl3pPr>
            <a:lvl4pPr marL="1600200" indent="-228600">
              <a:defRPr sz="1000">
                <a:solidFill>
                  <a:schemeClr val="tx1"/>
                </a:solidFill>
                <a:latin typeface="Tahoma" panose="020B0604030504040204" pitchFamily="34" charset="0"/>
              </a:defRPr>
            </a:lvl4pPr>
            <a:lvl5pPr marL="2057400" indent="-22860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r>
              <a:rPr lang="it-IT" altLang="it-IT" sz="1800" b="1">
                <a:latin typeface="Arial" panose="020B0604020202020204" pitchFamily="34" charset="0"/>
                <a:cs typeface="Arial" panose="020B0604020202020204" pitchFamily="34" charset="0"/>
              </a:rPr>
              <a:t> </a:t>
            </a:r>
            <a:r>
              <a:rPr lang="it-IT" altLang="it-IT" sz="1800">
                <a:latin typeface="Arial" panose="020B0604020202020204" pitchFamily="34" charset="0"/>
                <a:cs typeface="Arial" panose="020B0604020202020204" pitchFamily="34" charset="0"/>
              </a:rPr>
              <a:t>   </a:t>
            </a:r>
            <a:br>
              <a:rPr lang="it-IT" altLang="it-IT" sz="1800" b="1">
                <a:latin typeface="Arial" panose="020B0604020202020204" pitchFamily="34" charset="0"/>
                <a:cs typeface="Arial" panose="020B0604020202020204" pitchFamily="34" charset="0"/>
              </a:rPr>
            </a:br>
            <a:endParaRPr lang="it-IT" altLang="it-IT"/>
          </a:p>
        </p:txBody>
      </p:sp>
      <p:sp>
        <p:nvSpPr>
          <p:cNvPr id="29699" name="Rectangle 16">
            <a:extLst>
              <a:ext uri="{FF2B5EF4-FFF2-40B4-BE49-F238E27FC236}">
                <a16:creationId xmlns:a16="http://schemas.microsoft.com/office/drawing/2014/main" id="{A6455924-4ED8-2976-8E62-6C8FBFBCAFC8}"/>
              </a:ext>
            </a:extLst>
          </p:cNvPr>
          <p:cNvSpPr>
            <a:spLocks noChangeArrowheads="1"/>
          </p:cNvSpPr>
          <p:nvPr/>
        </p:nvSpPr>
        <p:spPr bwMode="auto">
          <a:xfrm>
            <a:off x="1836738" y="107951"/>
            <a:ext cx="91440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Tahoma" panose="020B0604030504040204" pitchFamily="34" charset="0"/>
              </a:defRPr>
            </a:lvl1pPr>
            <a:lvl2pPr marL="742950" indent="-285750">
              <a:defRPr sz="1000">
                <a:solidFill>
                  <a:schemeClr val="tx1"/>
                </a:solidFill>
                <a:latin typeface="Tahoma" panose="020B0604030504040204" pitchFamily="34" charset="0"/>
              </a:defRPr>
            </a:lvl2pPr>
            <a:lvl3pPr marL="1143000" indent="-228600">
              <a:defRPr sz="1000">
                <a:solidFill>
                  <a:schemeClr val="tx1"/>
                </a:solidFill>
                <a:latin typeface="Tahoma" panose="020B0604030504040204" pitchFamily="34" charset="0"/>
              </a:defRPr>
            </a:lvl3pPr>
            <a:lvl4pPr marL="1600200" indent="-228600">
              <a:defRPr sz="1000">
                <a:solidFill>
                  <a:schemeClr val="tx1"/>
                </a:solidFill>
                <a:latin typeface="Tahoma" panose="020B0604030504040204" pitchFamily="34" charset="0"/>
              </a:defRPr>
            </a:lvl4pPr>
            <a:lvl5pPr marL="2057400" indent="-22860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endParaRPr lang="it-IT" altLang="it-IT"/>
          </a:p>
        </p:txBody>
      </p:sp>
      <p:pic>
        <p:nvPicPr>
          <p:cNvPr id="29700" name="Picture 6">
            <a:extLst>
              <a:ext uri="{FF2B5EF4-FFF2-40B4-BE49-F238E27FC236}">
                <a16:creationId xmlns:a16="http://schemas.microsoft.com/office/drawing/2014/main" id="{7BAC558D-80AD-7097-9CB5-4430864D58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129" y="590393"/>
            <a:ext cx="7884770" cy="4946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9">
            <a:extLst>
              <a:ext uri="{FF2B5EF4-FFF2-40B4-BE49-F238E27FC236}">
                <a16:creationId xmlns:a16="http://schemas.microsoft.com/office/drawing/2014/main" id="{0566CE7B-A166-9D32-F54E-AE32A7ECC0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84771" y="785813"/>
            <a:ext cx="2071687" cy="145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6">
            <a:extLst>
              <a:ext uri="{FF2B5EF4-FFF2-40B4-BE49-F238E27FC236}">
                <a16:creationId xmlns:a16="http://schemas.microsoft.com/office/drawing/2014/main" id="{46963B65-B3ED-C4EA-F5D9-3A5EDB0E60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12258" y="3191806"/>
            <a:ext cx="2940005" cy="1762621"/>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 name="Rettangolo con angoli arrotondati 1">
            <a:extLst>
              <a:ext uri="{FF2B5EF4-FFF2-40B4-BE49-F238E27FC236}">
                <a16:creationId xmlns:a16="http://schemas.microsoft.com/office/drawing/2014/main" id="{53D24294-F2E2-7CD6-2ECF-87E1053B1AF0}"/>
              </a:ext>
            </a:extLst>
          </p:cNvPr>
          <p:cNvSpPr/>
          <p:nvPr/>
        </p:nvSpPr>
        <p:spPr>
          <a:xfrm>
            <a:off x="534129" y="4672484"/>
            <a:ext cx="7884770" cy="723481"/>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a:extLst>
              <a:ext uri="{FF2B5EF4-FFF2-40B4-BE49-F238E27FC236}">
                <a16:creationId xmlns:a16="http://schemas.microsoft.com/office/drawing/2014/main" id="{66828C36-C616-21BA-712B-36A9C1837A5D}"/>
              </a:ext>
            </a:extLst>
          </p:cNvPr>
          <p:cNvSpPr txBox="1"/>
          <p:nvPr/>
        </p:nvSpPr>
        <p:spPr>
          <a:xfrm>
            <a:off x="2636838" y="5537357"/>
            <a:ext cx="7598207" cy="923330"/>
          </a:xfrm>
          <a:prstGeom prst="rect">
            <a:avLst/>
          </a:prstGeom>
          <a:noFill/>
        </p:spPr>
        <p:txBody>
          <a:bodyPr wrap="square" rtlCol="0">
            <a:spAutoFit/>
          </a:bodyPr>
          <a:lstStyle/>
          <a:p>
            <a:r>
              <a:rPr lang="it-IT" b="1" i="0" dirty="0">
                <a:solidFill>
                  <a:srgbClr val="112250"/>
                </a:solidFill>
                <a:effectLst/>
                <a:latin typeface="Lucida Grande"/>
              </a:rPr>
              <a:t>Risoluzione del Consiglio, del 7 maggio 1985, relativa ad una nuova strategia in materia di armonizzazione tecnica e normalizzazione</a:t>
            </a:r>
          </a:p>
          <a:p>
            <a:endParaRPr lang="it-IT" dirty="0"/>
          </a:p>
        </p:txBody>
      </p:sp>
      <p:sp>
        <p:nvSpPr>
          <p:cNvPr id="4" name="Freccia a destra 3">
            <a:extLst>
              <a:ext uri="{FF2B5EF4-FFF2-40B4-BE49-F238E27FC236}">
                <a16:creationId xmlns:a16="http://schemas.microsoft.com/office/drawing/2014/main" id="{BA3637E0-681D-8A02-91C3-DAFCAF348537}"/>
              </a:ext>
            </a:extLst>
          </p:cNvPr>
          <p:cNvSpPr/>
          <p:nvPr/>
        </p:nvSpPr>
        <p:spPr>
          <a:xfrm>
            <a:off x="1091045" y="5737206"/>
            <a:ext cx="1226128" cy="61930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AF1DA6A9-D43D-8AC8-9944-0646FB29F2EC}"/>
              </a:ext>
            </a:extLst>
          </p:cNvPr>
          <p:cNvPicPr>
            <a:picLocks noChangeAspect="1"/>
          </p:cNvPicPr>
          <p:nvPr/>
        </p:nvPicPr>
        <p:blipFill>
          <a:blip r:embed="rId2"/>
          <a:stretch>
            <a:fillRect/>
          </a:stretch>
        </p:blipFill>
        <p:spPr>
          <a:xfrm>
            <a:off x="338793" y="1179022"/>
            <a:ext cx="5541631" cy="3548588"/>
          </a:xfrm>
          <a:prstGeom prst="rect">
            <a:avLst/>
          </a:prstGeom>
        </p:spPr>
      </p:pic>
      <p:sp>
        <p:nvSpPr>
          <p:cNvPr id="5" name="CasellaDiTesto 4">
            <a:extLst>
              <a:ext uri="{FF2B5EF4-FFF2-40B4-BE49-F238E27FC236}">
                <a16:creationId xmlns:a16="http://schemas.microsoft.com/office/drawing/2014/main" id="{8DEF15AD-4462-D4ED-0B28-3795DA524097}"/>
              </a:ext>
            </a:extLst>
          </p:cNvPr>
          <p:cNvSpPr txBox="1"/>
          <p:nvPr/>
        </p:nvSpPr>
        <p:spPr>
          <a:xfrm>
            <a:off x="6096000" y="552659"/>
            <a:ext cx="5529943" cy="4801314"/>
          </a:xfrm>
          <a:prstGeom prst="rect">
            <a:avLst/>
          </a:prstGeom>
          <a:noFill/>
        </p:spPr>
        <p:txBody>
          <a:bodyPr wrap="square" rtlCol="0">
            <a:spAutoFit/>
          </a:bodyPr>
          <a:lstStyle/>
          <a:p>
            <a:r>
              <a:rPr lang="it-IT" sz="1800" dirty="0">
                <a:effectLst/>
                <a:latin typeface="TimesNewRoman"/>
                <a:ea typeface="Times New Roman" panose="02020603050405020304" pitchFamily="18" charset="0"/>
                <a:cs typeface="TimesNewRoman"/>
              </a:rPr>
              <a:t>Art. 3 _Punto 6</a:t>
            </a:r>
            <a:endParaRPr lang="it-IT" sz="1800" dirty="0">
              <a:effectLst/>
              <a:latin typeface="Times New Roman" panose="02020603050405020304" pitchFamily="18" charset="0"/>
              <a:ea typeface="Times New Roman" panose="02020603050405020304" pitchFamily="18" charset="0"/>
            </a:endParaRPr>
          </a:p>
          <a:p>
            <a:r>
              <a:rPr lang="it-IT" sz="1800" dirty="0">
                <a:effectLst/>
                <a:latin typeface="TimesNewRoman"/>
                <a:ea typeface="Times New Roman" panose="02020603050405020304" pitchFamily="18" charset="0"/>
                <a:cs typeface="TimesNewRoman"/>
              </a:rPr>
              <a:t>Qualora le macchine siano disciplinate anche da altri provvedimenti di recepimento di direttive</a:t>
            </a:r>
            <a:endParaRPr lang="it-IT" sz="1800" dirty="0">
              <a:effectLst/>
              <a:latin typeface="Times New Roman" panose="02020603050405020304" pitchFamily="18" charset="0"/>
              <a:ea typeface="Times New Roman" panose="02020603050405020304" pitchFamily="18" charset="0"/>
            </a:endParaRPr>
          </a:p>
          <a:p>
            <a:r>
              <a:rPr lang="it-IT" sz="1800" dirty="0">
                <a:effectLst/>
                <a:latin typeface="TimesNewRoman"/>
                <a:ea typeface="Times New Roman" panose="02020603050405020304" pitchFamily="18" charset="0"/>
                <a:cs typeface="TimesNewRoman"/>
              </a:rPr>
              <a:t>comunitarie relative ad aspetti diversi e che prevedono l'apposizione della marcatura ‘CE’, questa</a:t>
            </a:r>
            <a:endParaRPr lang="it-IT" sz="1800" dirty="0">
              <a:effectLst/>
              <a:latin typeface="Times New Roman" panose="02020603050405020304" pitchFamily="18" charset="0"/>
              <a:ea typeface="Times New Roman" panose="02020603050405020304" pitchFamily="18" charset="0"/>
            </a:endParaRPr>
          </a:p>
          <a:p>
            <a:r>
              <a:rPr lang="it-IT" sz="1800" dirty="0">
                <a:effectLst/>
                <a:latin typeface="TimesNewRoman"/>
                <a:ea typeface="Times New Roman" panose="02020603050405020304" pitchFamily="18" charset="0"/>
                <a:cs typeface="TimesNewRoman"/>
              </a:rPr>
              <a:t>marcatura indica ugualmente che le macchine sono conformi alle disposizioni di questi provvedimenti. Tuttavia, nel caso in cui uno o più di detti provvedimenti lascino al fabbricante o al suo mandatario la facoltà di scegliere il regime da applicare durante un periodo transitorio, la marcatura ‘CE’ indica la conformità soltanto alle direttive applicate dal fabbricante o dal suo mandatario. I riferimenti degli atti normativi applicati devono essere indicati, conformemente a come riportato nell’allegato II, parte 1, sezione A, punto 4, nella dichiarazione CE di conformità</a:t>
            </a:r>
            <a:endParaRPr lang="it-IT" sz="1800" dirty="0">
              <a:effectLst/>
              <a:latin typeface="Times New Roman" panose="02020603050405020304" pitchFamily="18" charset="0"/>
              <a:ea typeface="Times New Roman" panose="02020603050405020304" pitchFamily="18" charset="0"/>
            </a:endParaRPr>
          </a:p>
          <a:p>
            <a:endParaRPr lang="it-IT" dirty="0"/>
          </a:p>
        </p:txBody>
      </p:sp>
    </p:spTree>
    <p:extLst>
      <p:ext uri="{BB962C8B-B14F-4D97-AF65-F5344CB8AC3E}">
        <p14:creationId xmlns:p14="http://schemas.microsoft.com/office/powerpoint/2010/main" val="418796011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CFB5A18D-8D00-3413-CE36-3B6328EC3FA2}"/>
              </a:ext>
            </a:extLst>
          </p:cNvPr>
          <p:cNvPicPr>
            <a:picLocks noChangeAspect="1"/>
          </p:cNvPicPr>
          <p:nvPr/>
        </p:nvPicPr>
        <p:blipFill>
          <a:blip r:embed="rId2"/>
          <a:stretch>
            <a:fillRect/>
          </a:stretch>
        </p:blipFill>
        <p:spPr>
          <a:xfrm>
            <a:off x="332868" y="237121"/>
            <a:ext cx="5276190" cy="3457143"/>
          </a:xfrm>
          <a:prstGeom prst="rect">
            <a:avLst/>
          </a:prstGeom>
        </p:spPr>
      </p:pic>
      <p:pic>
        <p:nvPicPr>
          <p:cNvPr id="4" name="Immagine 3">
            <a:extLst>
              <a:ext uri="{FF2B5EF4-FFF2-40B4-BE49-F238E27FC236}">
                <a16:creationId xmlns:a16="http://schemas.microsoft.com/office/drawing/2014/main" id="{BD01FE27-D286-8A0D-8301-0DF057F61993}"/>
              </a:ext>
            </a:extLst>
          </p:cNvPr>
          <p:cNvPicPr>
            <a:picLocks noChangeAspect="1"/>
          </p:cNvPicPr>
          <p:nvPr/>
        </p:nvPicPr>
        <p:blipFill>
          <a:blip r:embed="rId3"/>
          <a:stretch>
            <a:fillRect/>
          </a:stretch>
        </p:blipFill>
        <p:spPr>
          <a:xfrm>
            <a:off x="6582943" y="122836"/>
            <a:ext cx="5276190" cy="3685714"/>
          </a:xfrm>
          <a:prstGeom prst="rect">
            <a:avLst/>
          </a:prstGeom>
        </p:spPr>
      </p:pic>
      <p:pic>
        <p:nvPicPr>
          <p:cNvPr id="5" name="Immagine 4">
            <a:extLst>
              <a:ext uri="{FF2B5EF4-FFF2-40B4-BE49-F238E27FC236}">
                <a16:creationId xmlns:a16="http://schemas.microsoft.com/office/drawing/2014/main" id="{329A735D-EDA1-3C11-F5D2-1A9AA351DAD8}"/>
              </a:ext>
            </a:extLst>
          </p:cNvPr>
          <p:cNvPicPr>
            <a:picLocks noChangeAspect="1"/>
          </p:cNvPicPr>
          <p:nvPr/>
        </p:nvPicPr>
        <p:blipFill>
          <a:blip r:embed="rId4"/>
          <a:stretch>
            <a:fillRect/>
          </a:stretch>
        </p:blipFill>
        <p:spPr>
          <a:xfrm>
            <a:off x="3141161" y="3887546"/>
            <a:ext cx="5085714" cy="2733333"/>
          </a:xfrm>
          <a:prstGeom prst="rect">
            <a:avLst/>
          </a:prstGeom>
        </p:spPr>
      </p:pic>
    </p:spTree>
    <p:extLst>
      <p:ext uri="{BB962C8B-B14F-4D97-AF65-F5344CB8AC3E}">
        <p14:creationId xmlns:p14="http://schemas.microsoft.com/office/powerpoint/2010/main" val="428964502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31252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3">
            <a:extLst>
              <a:ext uri="{FF2B5EF4-FFF2-40B4-BE49-F238E27FC236}">
                <a16:creationId xmlns:a16="http://schemas.microsoft.com/office/drawing/2014/main" id="{5EEE76A8-3B31-B0F4-8599-845ABBF332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1189" y="1285876"/>
            <a:ext cx="8485187" cy="528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Nuvola 3">
            <a:extLst>
              <a:ext uri="{FF2B5EF4-FFF2-40B4-BE49-F238E27FC236}">
                <a16:creationId xmlns:a16="http://schemas.microsoft.com/office/drawing/2014/main" id="{54318BEE-1E98-39DB-25BF-30C7DDD068B3}"/>
              </a:ext>
            </a:extLst>
          </p:cNvPr>
          <p:cNvSpPr/>
          <p:nvPr/>
        </p:nvSpPr>
        <p:spPr>
          <a:xfrm>
            <a:off x="6024563" y="214313"/>
            <a:ext cx="4286250" cy="1071562"/>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6148" name="CasellaDiTesto 4">
            <a:extLst>
              <a:ext uri="{FF2B5EF4-FFF2-40B4-BE49-F238E27FC236}">
                <a16:creationId xmlns:a16="http://schemas.microsoft.com/office/drawing/2014/main" id="{241B91DF-92F0-B715-4F76-44F53EB3E3E6}"/>
              </a:ext>
            </a:extLst>
          </p:cNvPr>
          <p:cNvSpPr txBox="1">
            <a:spLocks noChangeArrowheads="1"/>
          </p:cNvSpPr>
          <p:nvPr/>
        </p:nvSpPr>
        <p:spPr bwMode="auto">
          <a:xfrm>
            <a:off x="8239126" y="1857376"/>
            <a:ext cx="1357313" cy="2460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endParaRPr lang="it-IT" altLang="it-IT"/>
          </a:p>
        </p:txBody>
      </p:sp>
      <p:sp>
        <p:nvSpPr>
          <p:cNvPr id="6149" name="CasellaDiTesto 6">
            <a:extLst>
              <a:ext uri="{FF2B5EF4-FFF2-40B4-BE49-F238E27FC236}">
                <a16:creationId xmlns:a16="http://schemas.microsoft.com/office/drawing/2014/main" id="{17CFE4F6-845C-1D33-41F5-74D00F005BFB}"/>
              </a:ext>
            </a:extLst>
          </p:cNvPr>
          <p:cNvSpPr txBox="1">
            <a:spLocks noChangeArrowheads="1"/>
          </p:cNvSpPr>
          <p:nvPr/>
        </p:nvSpPr>
        <p:spPr bwMode="auto">
          <a:xfrm>
            <a:off x="7810501" y="2214563"/>
            <a:ext cx="2143125" cy="2460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endParaRPr lang="it-IT" altLang="it-IT"/>
          </a:p>
        </p:txBody>
      </p:sp>
      <p:sp>
        <p:nvSpPr>
          <p:cNvPr id="6150" name="CasellaDiTesto 7">
            <a:extLst>
              <a:ext uri="{FF2B5EF4-FFF2-40B4-BE49-F238E27FC236}">
                <a16:creationId xmlns:a16="http://schemas.microsoft.com/office/drawing/2014/main" id="{FFCE865A-D0ED-2FA9-F5DB-FF1D51AC3904}"/>
              </a:ext>
            </a:extLst>
          </p:cNvPr>
          <p:cNvSpPr txBox="1">
            <a:spLocks noChangeArrowheads="1"/>
          </p:cNvSpPr>
          <p:nvPr/>
        </p:nvSpPr>
        <p:spPr bwMode="auto">
          <a:xfrm>
            <a:off x="7167564" y="500064"/>
            <a:ext cx="23574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Tahoma" panose="020B0604030504040204" pitchFamily="34" charset="0"/>
              </a:defRPr>
            </a:lvl1pPr>
            <a:lvl2pPr marL="742950" indent="-285750" eaLnBrk="0" hangingPunct="0">
              <a:defRPr sz="1000">
                <a:solidFill>
                  <a:schemeClr val="tx1"/>
                </a:solidFill>
                <a:latin typeface="Tahoma" panose="020B0604030504040204" pitchFamily="34" charset="0"/>
              </a:defRPr>
            </a:lvl2pPr>
            <a:lvl3pPr marL="1143000" indent="-228600" eaLnBrk="0" hangingPunct="0">
              <a:defRPr sz="1000">
                <a:solidFill>
                  <a:schemeClr val="tx1"/>
                </a:solidFill>
                <a:latin typeface="Tahoma" panose="020B0604030504040204" pitchFamily="34" charset="0"/>
              </a:defRPr>
            </a:lvl3pPr>
            <a:lvl4pPr marL="1600200" indent="-228600" eaLnBrk="0" hangingPunct="0">
              <a:defRPr sz="1000">
                <a:solidFill>
                  <a:schemeClr val="tx1"/>
                </a:solidFill>
                <a:latin typeface="Tahoma" panose="020B0604030504040204" pitchFamily="34" charset="0"/>
              </a:defRPr>
            </a:lvl4pPr>
            <a:lvl5pPr marL="2057400" indent="-228600" eaLnBrk="0" hangingPunct="0">
              <a:defRPr sz="1000">
                <a:solidFill>
                  <a:schemeClr val="tx1"/>
                </a:solidFill>
                <a:latin typeface="Tahoma" panose="020B0604030504040204" pitchFamily="34" charset="0"/>
              </a:defRPr>
            </a:lvl5pPr>
            <a:lvl6pPr marL="2514600" indent="-228600" eaLnBrk="0" fontAlgn="base" hangingPunct="0">
              <a:spcBef>
                <a:spcPct val="0"/>
              </a:spcBef>
              <a:spcAft>
                <a:spcPct val="0"/>
              </a:spcAft>
              <a:defRPr sz="1000">
                <a:solidFill>
                  <a:schemeClr val="tx1"/>
                </a:solidFill>
                <a:latin typeface="Tahoma" panose="020B0604030504040204" pitchFamily="34" charset="0"/>
              </a:defRPr>
            </a:lvl6pPr>
            <a:lvl7pPr marL="2971800" indent="-228600" eaLnBrk="0" fontAlgn="base" hangingPunct="0">
              <a:spcBef>
                <a:spcPct val="0"/>
              </a:spcBef>
              <a:spcAft>
                <a:spcPct val="0"/>
              </a:spcAft>
              <a:defRPr sz="1000">
                <a:solidFill>
                  <a:schemeClr val="tx1"/>
                </a:solidFill>
                <a:latin typeface="Tahoma" panose="020B0604030504040204" pitchFamily="34" charset="0"/>
              </a:defRPr>
            </a:lvl7pPr>
            <a:lvl8pPr marL="3429000" indent="-228600" eaLnBrk="0" fontAlgn="base" hangingPunct="0">
              <a:spcBef>
                <a:spcPct val="0"/>
              </a:spcBef>
              <a:spcAft>
                <a:spcPct val="0"/>
              </a:spcAft>
              <a:defRPr sz="1000">
                <a:solidFill>
                  <a:schemeClr val="tx1"/>
                </a:solidFill>
                <a:latin typeface="Tahoma" panose="020B0604030504040204" pitchFamily="34" charset="0"/>
              </a:defRPr>
            </a:lvl8pPr>
            <a:lvl9pPr marL="3886200" indent="-228600" eaLnBrk="0" fontAlgn="base" hangingPunct="0">
              <a:spcBef>
                <a:spcPct val="0"/>
              </a:spcBef>
              <a:spcAft>
                <a:spcPct val="0"/>
              </a:spcAft>
              <a:defRPr sz="1000">
                <a:solidFill>
                  <a:schemeClr val="tx1"/>
                </a:solidFill>
                <a:latin typeface="Tahoma" panose="020B0604030504040204" pitchFamily="34" charset="0"/>
              </a:defRPr>
            </a:lvl9pPr>
          </a:lstStyle>
          <a:p>
            <a:pPr eaLnBrk="1" hangingPunct="1"/>
            <a:r>
              <a:rPr lang="it-IT" altLang="it-IT" sz="2800">
                <a:solidFill>
                  <a:srgbClr val="FF0000"/>
                </a:solidFill>
              </a:rPr>
              <a:t>ALLEGATI</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7C93467F-A592-398F-0FDC-8DA99CB04897}"/>
              </a:ext>
            </a:extLst>
          </p:cNvPr>
          <p:cNvPicPr>
            <a:picLocks noChangeAspect="1"/>
          </p:cNvPicPr>
          <p:nvPr/>
        </p:nvPicPr>
        <p:blipFill>
          <a:blip r:embed="rId2"/>
          <a:stretch>
            <a:fillRect/>
          </a:stretch>
        </p:blipFill>
        <p:spPr>
          <a:xfrm>
            <a:off x="3137311" y="0"/>
            <a:ext cx="5917377" cy="6858000"/>
          </a:xfrm>
          <a:prstGeom prst="rect">
            <a:avLst/>
          </a:prstGeom>
        </p:spPr>
      </p:pic>
    </p:spTree>
    <p:extLst>
      <p:ext uri="{BB962C8B-B14F-4D97-AF65-F5344CB8AC3E}">
        <p14:creationId xmlns:p14="http://schemas.microsoft.com/office/powerpoint/2010/main" val="366303104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254676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1F574666-548C-3F41-6229-815914B2B500}"/>
              </a:ext>
            </a:extLst>
          </p:cNvPr>
          <p:cNvSpPr txBox="1"/>
          <p:nvPr/>
        </p:nvSpPr>
        <p:spPr>
          <a:xfrm>
            <a:off x="6096000" y="446809"/>
            <a:ext cx="4783282" cy="369332"/>
          </a:xfrm>
          <a:prstGeom prst="rect">
            <a:avLst/>
          </a:prstGeom>
          <a:solidFill>
            <a:srgbClr val="FFFF00"/>
          </a:solidFill>
        </p:spPr>
        <p:txBody>
          <a:bodyPr wrap="square" rtlCol="0">
            <a:spAutoFit/>
          </a:bodyPr>
          <a:lstStyle/>
          <a:p>
            <a:r>
              <a:rPr lang="it-IT" dirty="0"/>
              <a:t>CORRELAZIONE TRA  ARTICOLI E ALLEGATI</a:t>
            </a:r>
          </a:p>
        </p:txBody>
      </p:sp>
    </p:spTree>
    <p:extLst>
      <p:ext uri="{BB962C8B-B14F-4D97-AF65-F5344CB8AC3E}">
        <p14:creationId xmlns:p14="http://schemas.microsoft.com/office/powerpoint/2010/main" val="102895813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7FCF69A4-9864-0460-ABED-E237E2179D6A}"/>
              </a:ext>
            </a:extLst>
          </p:cNvPr>
          <p:cNvPicPr>
            <a:picLocks noChangeAspect="1"/>
          </p:cNvPicPr>
          <p:nvPr/>
        </p:nvPicPr>
        <p:blipFill>
          <a:blip r:embed="rId2"/>
          <a:stretch>
            <a:fillRect/>
          </a:stretch>
        </p:blipFill>
        <p:spPr>
          <a:xfrm>
            <a:off x="1543247" y="0"/>
            <a:ext cx="9105505" cy="6858000"/>
          </a:xfrm>
          <a:prstGeom prst="rect">
            <a:avLst/>
          </a:prstGeom>
        </p:spPr>
      </p:pic>
    </p:spTree>
    <p:extLst>
      <p:ext uri="{BB962C8B-B14F-4D97-AF65-F5344CB8AC3E}">
        <p14:creationId xmlns:p14="http://schemas.microsoft.com/office/powerpoint/2010/main" val="172019106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BD142F1E-B330-704C-DE49-5FFB1C9DF67E}"/>
              </a:ext>
            </a:extLst>
          </p:cNvPr>
          <p:cNvPicPr>
            <a:picLocks noChangeAspect="1"/>
          </p:cNvPicPr>
          <p:nvPr/>
        </p:nvPicPr>
        <p:blipFill>
          <a:blip r:embed="rId2"/>
          <a:stretch>
            <a:fillRect/>
          </a:stretch>
        </p:blipFill>
        <p:spPr>
          <a:xfrm>
            <a:off x="1543247" y="0"/>
            <a:ext cx="9105505" cy="6858000"/>
          </a:xfrm>
          <a:prstGeom prst="rect">
            <a:avLst/>
          </a:prstGeom>
        </p:spPr>
      </p:pic>
    </p:spTree>
    <p:extLst>
      <p:ext uri="{BB962C8B-B14F-4D97-AF65-F5344CB8AC3E}">
        <p14:creationId xmlns:p14="http://schemas.microsoft.com/office/powerpoint/2010/main" val="365431923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8432350"/>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d">
  <a:themeElements>
    <a:clrScheme name="cd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d">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d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d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d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d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2663</TotalTime>
  <Words>4033</Words>
  <Application>Microsoft Office PowerPoint</Application>
  <PresentationFormat>Widescreen</PresentationFormat>
  <Paragraphs>432</Paragraphs>
  <Slides>162</Slides>
  <Notes>2</Notes>
  <HiddenSlides>0</HiddenSlides>
  <MMClips>0</MMClips>
  <ScaleCrop>false</ScaleCrop>
  <HeadingPairs>
    <vt:vector size="6" baseType="variant">
      <vt:variant>
        <vt:lpstr>Caratteri utilizzati</vt:lpstr>
      </vt:variant>
      <vt:variant>
        <vt:i4>11</vt:i4>
      </vt:variant>
      <vt:variant>
        <vt:lpstr>Tema</vt:lpstr>
      </vt:variant>
      <vt:variant>
        <vt:i4>2</vt:i4>
      </vt:variant>
      <vt:variant>
        <vt:lpstr>Titoli diapositive</vt:lpstr>
      </vt:variant>
      <vt:variant>
        <vt:i4>162</vt:i4>
      </vt:variant>
    </vt:vector>
  </HeadingPairs>
  <TitlesOfParts>
    <vt:vector size="175" baseType="lpstr">
      <vt:lpstr>Arial</vt:lpstr>
      <vt:lpstr>Arial</vt:lpstr>
      <vt:lpstr>Calibri</vt:lpstr>
      <vt:lpstr>Calibri Light</vt:lpstr>
      <vt:lpstr>Lato</vt:lpstr>
      <vt:lpstr>Lucida Grande</vt:lpstr>
      <vt:lpstr>Open Sans</vt:lpstr>
      <vt:lpstr>Tahoma</vt:lpstr>
      <vt:lpstr>Times New Roman</vt:lpstr>
      <vt:lpstr>TimesNewRoman</vt:lpstr>
      <vt:lpstr>Trebuchet MS</vt:lpstr>
      <vt:lpstr>Tema di Office</vt:lpstr>
      <vt:lpstr>cd</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utente</dc:creator>
  <cp:lastModifiedBy>utente</cp:lastModifiedBy>
  <cp:revision>32</cp:revision>
  <dcterms:created xsi:type="dcterms:W3CDTF">2023-02-23T08:21:56Z</dcterms:created>
  <dcterms:modified xsi:type="dcterms:W3CDTF">2023-03-23T19:45:32Z</dcterms:modified>
</cp:coreProperties>
</file>