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6" r:id="rId2"/>
    <p:sldId id="641" r:id="rId3"/>
    <p:sldId id="637" r:id="rId4"/>
    <p:sldId id="1231" r:id="rId5"/>
    <p:sldId id="1328" r:id="rId6"/>
    <p:sldId id="1305" r:id="rId7"/>
    <p:sldId id="1233" r:id="rId8"/>
    <p:sldId id="279" r:id="rId9"/>
    <p:sldId id="473" r:id="rId10"/>
    <p:sldId id="1306" r:id="rId11"/>
    <p:sldId id="433" r:id="rId12"/>
    <p:sldId id="1297" r:id="rId13"/>
    <p:sldId id="301" r:id="rId14"/>
    <p:sldId id="1310" r:id="rId15"/>
    <p:sldId id="1311" r:id="rId16"/>
    <p:sldId id="1312" r:id="rId17"/>
    <p:sldId id="1308" r:id="rId18"/>
    <p:sldId id="535" r:id="rId19"/>
    <p:sldId id="536" r:id="rId20"/>
    <p:sldId id="540" r:id="rId21"/>
    <p:sldId id="541" r:id="rId22"/>
    <p:sldId id="543" r:id="rId23"/>
    <p:sldId id="544" r:id="rId24"/>
    <p:sldId id="545" r:id="rId25"/>
    <p:sldId id="443" r:id="rId26"/>
    <p:sldId id="437" r:id="rId27"/>
    <p:sldId id="1317" r:id="rId28"/>
    <p:sldId id="430" r:id="rId29"/>
    <p:sldId id="1309" r:id="rId30"/>
    <p:sldId id="1315" r:id="rId31"/>
    <p:sldId id="1316" r:id="rId32"/>
    <p:sldId id="1314" r:id="rId33"/>
    <p:sldId id="1329" r:id="rId34"/>
    <p:sldId id="1330" r:id="rId35"/>
    <p:sldId id="1313" r:id="rId36"/>
    <p:sldId id="432" r:id="rId37"/>
    <p:sldId id="1318" r:id="rId38"/>
    <p:sldId id="1327" r:id="rId39"/>
    <p:sldId id="547" r:id="rId40"/>
    <p:sldId id="434" r:id="rId41"/>
    <p:sldId id="639" r:id="rId42"/>
    <p:sldId id="435" r:id="rId43"/>
    <p:sldId id="441" r:id="rId44"/>
    <p:sldId id="442" r:id="rId45"/>
    <p:sldId id="445" r:id="rId46"/>
    <p:sldId id="446" r:id="rId47"/>
    <p:sldId id="447" r:id="rId48"/>
    <p:sldId id="448" r:id="rId49"/>
    <p:sldId id="449" r:id="rId50"/>
    <p:sldId id="450" r:id="rId51"/>
    <p:sldId id="451" r:id="rId52"/>
    <p:sldId id="452" r:id="rId53"/>
    <p:sldId id="1321" r:id="rId54"/>
    <p:sldId id="453" r:id="rId55"/>
    <p:sldId id="303" r:id="rId56"/>
    <p:sldId id="304" r:id="rId57"/>
    <p:sldId id="596" r:id="rId58"/>
    <p:sldId id="1319" r:id="rId59"/>
    <p:sldId id="305" r:id="rId60"/>
    <p:sldId id="1320" r:id="rId61"/>
    <p:sldId id="1322" r:id="rId62"/>
    <p:sldId id="1323" r:id="rId63"/>
    <p:sldId id="1324" r:id="rId64"/>
    <p:sldId id="1325" r:id="rId65"/>
    <p:sldId id="1326" r:id="rId66"/>
    <p:sldId id="306" r:id="rId67"/>
    <p:sldId id="307" r:id="rId68"/>
    <p:sldId id="308" r:id="rId69"/>
    <p:sldId id="309" r:id="rId70"/>
    <p:sldId id="310" r:id="rId71"/>
    <p:sldId id="311" r:id="rId72"/>
    <p:sldId id="312" r:id="rId73"/>
    <p:sldId id="313" r:id="rId74"/>
    <p:sldId id="314" r:id="rId75"/>
    <p:sldId id="315" r:id="rId76"/>
    <p:sldId id="316" r:id="rId7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666AE-D3B8-407F-A6F1-7CD5BDE089CF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C11F1-C382-43F0-ACF6-328CFD8FBD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6754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1">
            <a:extLst>
              <a:ext uri="{FF2B5EF4-FFF2-40B4-BE49-F238E27FC236}">
                <a16:creationId xmlns:a16="http://schemas.microsoft.com/office/drawing/2014/main" id="{9CAF1AC7-B02E-A410-880A-97F8F0AB81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9523" name="Rectangle 2">
            <a:extLst>
              <a:ext uri="{FF2B5EF4-FFF2-40B4-BE49-F238E27FC236}">
                <a16:creationId xmlns:a16="http://schemas.microsoft.com/office/drawing/2014/main" id="{D16A1E29-BE6E-8B89-9FFA-7343140EF7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>
            <a:extLst>
              <a:ext uri="{FF2B5EF4-FFF2-40B4-BE49-F238E27FC236}">
                <a16:creationId xmlns:a16="http://schemas.microsoft.com/office/drawing/2014/main" id="{55F02DCF-90C2-7D0D-A46B-D1C6760EBAF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A4E0E1-B842-4115-9A19-25F49713DA31}" type="slidenum">
              <a:rPr lang="it-IT" altLang="it-IT"/>
              <a:pPr/>
              <a:t>58</a:t>
            </a:fld>
            <a:endParaRPr lang="it-IT" altLang="it-IT"/>
          </a:p>
        </p:txBody>
      </p:sp>
      <p:sp>
        <p:nvSpPr>
          <p:cNvPr id="547841" name="Rectangle 1">
            <a:extLst>
              <a:ext uri="{FF2B5EF4-FFF2-40B4-BE49-F238E27FC236}">
                <a16:creationId xmlns:a16="http://schemas.microsoft.com/office/drawing/2014/main" id="{E0235211-A369-197D-3971-EE7886E52FC6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7842" name="Rectangle 2">
            <a:extLst>
              <a:ext uri="{FF2B5EF4-FFF2-40B4-BE49-F238E27FC236}">
                <a16:creationId xmlns:a16="http://schemas.microsoft.com/office/drawing/2014/main" id="{11A2D57F-48EF-B7D4-0EF1-912BED27B24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D3AEB1-659A-DD41-BE73-7047C63436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F3CB774-3221-65B0-0DD6-6B40518B6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E898ECD-3CC5-500A-AD44-D7DE5002B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0928F5-22C4-BC79-65D8-FBAC4DB81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8D7DEC0-9661-AAFE-C138-11F87B4E9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879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B71EBD-90F4-DF20-3B73-50D75AE7D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1613D90-9C85-57E1-80ED-01E3EE397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268310-7B4E-9C22-CC97-6E678E914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F335995-90C2-B7F9-3A54-8C41FD35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7442566-2C08-CC19-42D0-E5DF1DDDA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09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A454D84-C0B3-D0A9-DCB3-3D7DE51039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213C36B-6229-A70D-2CB5-755AFE02F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755BE6-F3EA-5930-AF31-27D046B07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84CCAC-0E2C-9792-290A-2AE1911D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79DA60-5236-2A82-FB20-27F0AB1FA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6999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7601" y="471489"/>
            <a:ext cx="4874684" cy="1189037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914401" y="1981201"/>
            <a:ext cx="5077884" cy="42338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5484" y="1981201"/>
            <a:ext cx="5080000" cy="4233863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2558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558BFE-2715-587B-1D03-B066F91A7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A95650-03E6-90BB-BA3F-7783453EC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C24A680-F56F-BB7A-E47C-729910A9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5B2905-2AAA-1E62-A2BE-96E26D0D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486AA4C-1D53-6F5A-63E3-3DED2A95A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518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FC5F7B-9EA6-07EF-4ACF-4BC15DF41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CFFC42F-256C-B20B-42FC-5C1782395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16FBC50-2C00-22FB-B068-396935E78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027702-7015-8388-D3FA-2D28A33D7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8062810-BAA7-7AD5-C7DF-F4E7C2F1E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4531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B47A1C-0084-BC43-BB70-AEE3F7795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099AE34-9436-5DBC-32B5-96408431EA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F5DDE2E-1356-5E0B-2EA9-5AD3722631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5461314-A6C5-E577-3C67-6DDF32EE4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650B610-527C-33CA-6EF9-C31926375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166F2F9-FFCF-766B-70AC-F2DCB22CE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5585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127C12-BA87-EB0A-45A6-2D6B16240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EAE3F23-03BC-126A-CEDB-50D910ADB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DE238EE-2E9F-E8BA-E660-05FD7F3937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0B4D1B6-5D80-280E-B7FB-912F7B0994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7B3CF87-2127-5462-B843-4830DEB8A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9F2F799-650F-F8CC-11FC-600537D46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42A129B-6FB1-ED44-8E01-899A9160C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620E5D0-701F-DA5E-7D1C-12A644BB9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7031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82FB63-EEBF-9245-7899-EAA0B9750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4D7CDD0-091B-81FA-C2C7-4E159AAE4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A01837-25F7-7BE2-A9A1-A1FF9F001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FD23F78-6637-128B-B0AC-F50E86855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510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49C8892-F003-C7EF-3CEE-08F17AD48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097C6B9-8866-0DF6-85AC-4122A41C0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B8B1FE9-EAF0-389B-BB10-FB981C105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532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6BF9DF1-CAAD-5F77-EF39-08809D7F3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BFFF516-B8EE-CE40-B390-9EB082175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2B3A092-44A3-1FF8-F09F-84E710E0C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297EE98-4534-ADD6-ADF5-CB91C808B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86D54EC-9A2F-F581-D6E5-D10177BC0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9BA6646-AFD0-0515-316A-71ED71DFF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551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09DC9A-A382-0FF6-6DB6-A321454FB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64C916D-FE43-1D95-EEB7-F399478588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B6AE0EA-2581-E4F8-5A24-41FBC7160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0C9C126-9EBF-5C35-4F96-A9D0D4E9D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9D41E13-B6DC-8287-0961-BD6BC9D1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620E387-7610-21FD-A49C-52C653A23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2298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8C1FCD5-06CC-6868-FE2A-1E23CE6E0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CECF3EB-1F29-2D31-71D0-610B8EBEA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7CEC69B-F3B3-0CBB-ECE6-34247F4040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AA030-730E-4DF0-BA84-1567C9112D68}" type="datetimeFigureOut">
              <a:rPr lang="it-IT" smtClean="0"/>
              <a:t>13/04/2023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315E17D-92DB-0576-23B0-5AC455F7D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C242B3-EA06-AB1A-0BDB-92DAC4802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24369-23D4-4600-9486-1D4EA1B86D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723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6E8C506-FEB4-B7D7-A94D-F4B384F19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1302" y="510548"/>
            <a:ext cx="3224981" cy="51127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75B7B46-354A-BC14-8AD2-4003AE06D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66" y="193112"/>
            <a:ext cx="5623259" cy="114614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BB828711-1A62-0B72-F2C3-E27691523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6826" y="748145"/>
            <a:ext cx="3090384" cy="185423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B0185117-ABC6-DD0C-47EF-F99E605CA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25" y="5773490"/>
            <a:ext cx="5644591" cy="962012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BA8B019E-5287-B65D-0332-C7C1F6314C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8813" y="832230"/>
            <a:ext cx="1674374" cy="1255861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249F22C-6208-AE38-D169-D1BF4AC687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9988" y="1234731"/>
            <a:ext cx="1810669" cy="1585097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D80E0A7-723A-BE3B-55D2-1D9CA0DFE7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2056" y="3530619"/>
            <a:ext cx="7482719" cy="471295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B6B3EE6E-33F4-52EA-B071-D70E0C64DD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2056" y="4025462"/>
            <a:ext cx="4061640" cy="928375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4DF7901E-2E7C-0CBD-9CA7-B1F5A61D5E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9389" y="5249312"/>
            <a:ext cx="7021096" cy="524484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1D6C89BF-F5CF-4567-A591-A83FAD5A649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1546" y="5773489"/>
            <a:ext cx="3748035" cy="42705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F2DF4E6-AA06-7FC6-7E81-97B3B10334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52056" y="2802060"/>
            <a:ext cx="4466672" cy="554374"/>
          </a:xfrm>
          <a:prstGeom prst="rect">
            <a:avLst/>
          </a:prstGeom>
        </p:spPr>
      </p:pic>
      <p:sp>
        <p:nvSpPr>
          <p:cNvPr id="4" name="Freccia in giù 3">
            <a:extLst>
              <a:ext uri="{FF2B5EF4-FFF2-40B4-BE49-F238E27FC236}">
                <a16:creationId xmlns:a16="http://schemas.microsoft.com/office/drawing/2014/main" id="{70950769-B7BC-3A8E-95B2-81C7DED6BADB}"/>
              </a:ext>
            </a:extLst>
          </p:cNvPr>
          <p:cNvSpPr/>
          <p:nvPr/>
        </p:nvSpPr>
        <p:spPr>
          <a:xfrm>
            <a:off x="8942929" y="4953837"/>
            <a:ext cx="1316334" cy="6694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Freccia circolare a destra 1">
            <a:extLst>
              <a:ext uri="{FF2B5EF4-FFF2-40B4-BE49-F238E27FC236}">
                <a16:creationId xmlns:a16="http://schemas.microsoft.com/office/drawing/2014/main" id="{92EE905E-5524-6F77-2DD2-19AA7A654605}"/>
              </a:ext>
            </a:extLst>
          </p:cNvPr>
          <p:cNvSpPr/>
          <p:nvPr/>
        </p:nvSpPr>
        <p:spPr>
          <a:xfrm>
            <a:off x="321544" y="1476272"/>
            <a:ext cx="1522773" cy="347756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6BB53A4-E5BA-87C7-416C-23D996CE8F9F}"/>
              </a:ext>
            </a:extLst>
          </p:cNvPr>
          <p:cNvSpPr txBox="1"/>
          <p:nvPr/>
        </p:nvSpPr>
        <p:spPr>
          <a:xfrm>
            <a:off x="7704675" y="4230826"/>
            <a:ext cx="3419127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sz="2400" dirty="0"/>
              <a:t>Allegato V – D.Lgs. 81/08</a:t>
            </a:r>
          </a:p>
        </p:txBody>
      </p: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A6F7D375-73A5-A5AB-3E6F-3E0743A34362}"/>
              </a:ext>
            </a:extLst>
          </p:cNvPr>
          <p:cNvSpPr/>
          <p:nvPr/>
        </p:nvSpPr>
        <p:spPr>
          <a:xfrm>
            <a:off x="6862194" y="4160939"/>
            <a:ext cx="637564" cy="65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6606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7" name="Rectangle 3">
            <a:extLst>
              <a:ext uri="{FF2B5EF4-FFF2-40B4-BE49-F238E27FC236}">
                <a16:creationId xmlns:a16="http://schemas.microsoft.com/office/drawing/2014/main" id="{E7B6DEE9-9E88-8FC1-D98E-EDC1F31B4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187" y="571500"/>
            <a:ext cx="6643688" cy="285750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it-IT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Codice civile </a:t>
            </a:r>
            <a:r>
              <a:rPr lang="it-IT" b="1" dirty="0">
                <a:latin typeface="Tahoma" pitchFamily="34" charset="0"/>
              </a:rPr>
              <a:t>R.D.  16 marzo 1942, </a:t>
            </a:r>
            <a:r>
              <a:rPr lang="it-IT" b="1" dirty="0" err="1">
                <a:latin typeface="Tahoma" pitchFamily="34" charset="0"/>
              </a:rPr>
              <a:t>n°</a:t>
            </a:r>
            <a:r>
              <a:rPr lang="it-IT" b="1" dirty="0">
                <a:latin typeface="Tahoma" pitchFamily="34" charset="0"/>
              </a:rPr>
              <a:t> 262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it-IT" b="1" dirty="0">
              <a:latin typeface="Tahoma" pitchFamily="34" charset="0"/>
            </a:endParaRPr>
          </a:p>
          <a:p>
            <a:pPr marL="742950" lvl="1" indent="-285750">
              <a:spcBef>
                <a:spcPct val="20000"/>
              </a:spcBef>
              <a:defRPr/>
            </a:pPr>
            <a:r>
              <a:rPr lang="it-IT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Art. 2087</a:t>
            </a:r>
            <a:r>
              <a:rPr lang="it-IT" dirty="0">
                <a:latin typeface="Tahoma" pitchFamily="34" charset="0"/>
              </a:rPr>
              <a:t>  (</a:t>
            </a:r>
            <a:r>
              <a:rPr lang="it-IT" b="1" i="1" dirty="0">
                <a:solidFill>
                  <a:srgbClr val="336600"/>
                </a:solidFill>
                <a:latin typeface="Tahoma" pitchFamily="34" charset="0"/>
              </a:rPr>
              <a:t>Tutela delle condizioni di lavoro</a:t>
            </a:r>
            <a:r>
              <a:rPr lang="it-IT" dirty="0">
                <a:latin typeface="Tahoma" pitchFamily="34" charset="0"/>
              </a:rPr>
              <a:t>) </a:t>
            </a:r>
          </a:p>
          <a:p>
            <a:pPr marL="742950" lvl="1" indent="-285750">
              <a:spcBef>
                <a:spcPct val="20000"/>
              </a:spcBef>
              <a:defRPr/>
            </a:pPr>
            <a:r>
              <a:rPr lang="it-IT" dirty="0">
                <a:latin typeface="Tahoma" pitchFamily="34" charset="0"/>
              </a:rPr>
              <a:t>- 	L'imprenditore è tenuto ad adottare nell'esercizio dell'impresa le misure che,  secondo </a:t>
            </a:r>
            <a:r>
              <a:rPr lang="it-IT" b="1" dirty="0">
                <a:solidFill>
                  <a:srgbClr val="FF0000"/>
                </a:solidFill>
                <a:latin typeface="Tahoma" pitchFamily="34" charset="0"/>
              </a:rPr>
              <a:t>la particolarità del lavoro,  l'esperienza e la tecnica</a:t>
            </a:r>
            <a:r>
              <a:rPr lang="it-IT" dirty="0">
                <a:latin typeface="Tahoma" pitchFamily="34" charset="0"/>
              </a:rPr>
              <a:t>, sono necessarie a tutelare </a:t>
            </a:r>
            <a:r>
              <a:rPr lang="it-IT" dirty="0">
                <a:solidFill>
                  <a:srgbClr val="FF0000"/>
                </a:solidFill>
                <a:latin typeface="Tahoma" pitchFamily="34" charset="0"/>
              </a:rPr>
              <a:t>l'integrità fisica e la personalità morale </a:t>
            </a:r>
            <a:r>
              <a:rPr lang="it-IT" dirty="0">
                <a:latin typeface="Tahoma" pitchFamily="34" charset="0"/>
              </a:rPr>
              <a:t>dei  prestatori di lavoro.</a:t>
            </a:r>
          </a:p>
        </p:txBody>
      </p:sp>
      <p:pic>
        <p:nvPicPr>
          <p:cNvPr id="134150" name="Picture 5">
            <a:extLst>
              <a:ext uri="{FF2B5EF4-FFF2-40B4-BE49-F238E27FC236}">
                <a16:creationId xmlns:a16="http://schemas.microsoft.com/office/drawing/2014/main" id="{30AC2B74-C8AE-18FA-FA58-A4FEA2D64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1" y="3191309"/>
            <a:ext cx="4181475" cy="27209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CD47E101-C1FC-56BA-BBEA-524AFA5279EF}"/>
              </a:ext>
            </a:extLst>
          </p:cNvPr>
          <p:cNvSpPr/>
          <p:nvPr/>
        </p:nvSpPr>
        <p:spPr>
          <a:xfrm>
            <a:off x="3947031" y="4094018"/>
            <a:ext cx="1279596" cy="112221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8613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Oval 2">
            <a:extLst>
              <a:ext uri="{FF2B5EF4-FFF2-40B4-BE49-F238E27FC236}">
                <a16:creationId xmlns:a16="http://schemas.microsoft.com/office/drawing/2014/main" id="{1CF8BD94-CEE0-6C68-AF9F-63348303C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447800"/>
            <a:ext cx="3810000" cy="1981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  <a:cs typeface="Times New Roman" panose="02020603050405020304" pitchFamily="18" charset="0"/>
              </a:rPr>
              <a:t>ATTREZZATURE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  <a:cs typeface="Times New Roman" panose="02020603050405020304" pitchFamily="18" charset="0"/>
              </a:rPr>
              <a:t>DI LAVORO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IT" sz="1200" dirty="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 i="1" dirty="0" err="1">
                <a:latin typeface="Tahoma" panose="020B0604030504040204" pitchFamily="34" charset="0"/>
                <a:cs typeface="Times New Roman" panose="02020603050405020304" pitchFamily="18" charset="0"/>
              </a:rPr>
              <a:t>D.Lgs.</a:t>
            </a:r>
            <a:r>
              <a:rPr lang="it-IT" altLang="it-IT" sz="1800" b="1" i="1" dirty="0">
                <a:latin typeface="Tahoma" panose="020B0604030504040204" pitchFamily="34" charset="0"/>
                <a:cs typeface="Times New Roman" panose="02020603050405020304" pitchFamily="18" charset="0"/>
              </a:rPr>
              <a:t> 81 / 2008</a:t>
            </a:r>
          </a:p>
          <a:p>
            <a:pPr>
              <a:spcBef>
                <a:spcPct val="0"/>
              </a:spcBef>
              <a:buFontTx/>
              <a:buNone/>
            </a:pPr>
            <a:endParaRPr lang="it-IT" altLang="it-IT" sz="1800" b="1" i="1" dirty="0">
              <a:latin typeface="Tahoma" panose="020B0604030504040204" pitchFamily="34" charset="0"/>
            </a:endParaRPr>
          </a:p>
        </p:txBody>
      </p:sp>
      <p:sp>
        <p:nvSpPr>
          <p:cNvPr id="322563" name="AutoShape 3">
            <a:extLst>
              <a:ext uri="{FF2B5EF4-FFF2-40B4-BE49-F238E27FC236}">
                <a16:creationId xmlns:a16="http://schemas.microsoft.com/office/drawing/2014/main" id="{13480058-2DBF-10AB-1132-813511EEE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410200"/>
            <a:ext cx="5715000" cy="9144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>
                <a:latin typeface="Tahoma" panose="020B0604030504040204" pitchFamily="34" charset="0"/>
                <a:cs typeface="Times New Roman" panose="02020603050405020304" pitchFamily="18" charset="0"/>
              </a:rPr>
              <a:t>          NORME TECNICHE SPECIFICHE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IT" sz="1200" i="1">
                <a:cs typeface="Times New Roman" panose="02020603050405020304" pitchFamily="18" charset="0"/>
              </a:rPr>
              <a:t> </a:t>
            </a:r>
            <a:endParaRPr lang="it-IT" altLang="it-IT" sz="2400"/>
          </a:p>
        </p:txBody>
      </p:sp>
      <p:sp>
        <p:nvSpPr>
          <p:cNvPr id="322564" name="AutoShape 4">
            <a:extLst>
              <a:ext uri="{FF2B5EF4-FFF2-40B4-BE49-F238E27FC236}">
                <a16:creationId xmlns:a16="http://schemas.microsoft.com/office/drawing/2014/main" id="{E75D96DD-5991-CF34-9A77-1425874C9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971800"/>
            <a:ext cx="3810000" cy="2686050"/>
          </a:xfrm>
          <a:prstGeom prst="irregularSeal1">
            <a:avLst/>
          </a:prstGeom>
          <a:solidFill>
            <a:srgbClr val="FF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Titolo III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 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Allegati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 dirty="0"/>
          </a:p>
        </p:txBody>
      </p:sp>
      <p:sp>
        <p:nvSpPr>
          <p:cNvPr id="322565" name="Rectangle 5">
            <a:extLst>
              <a:ext uri="{FF2B5EF4-FFF2-40B4-BE49-F238E27FC236}">
                <a16:creationId xmlns:a16="http://schemas.microsoft.com/office/drawing/2014/main" id="{6390EC92-5BD3-E9C7-BC07-8628417FE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-12541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b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000"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66" name="Rectangle 8">
            <a:extLst>
              <a:ext uri="{FF2B5EF4-FFF2-40B4-BE49-F238E27FC236}">
                <a16:creationId xmlns:a16="http://schemas.microsoft.com/office/drawing/2014/main" id="{D530EEA5-AADD-7E19-727F-F1FC3F65B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-125413"/>
            <a:ext cx="9144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altLang="it-IT" sz="120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67" name="Text Box 9">
            <a:extLst>
              <a:ext uri="{FF2B5EF4-FFF2-40B4-BE49-F238E27FC236}">
                <a16:creationId xmlns:a16="http://schemas.microsoft.com/office/drawing/2014/main" id="{B4797D3C-7648-9F13-4602-A48019AA1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914401"/>
            <a:ext cx="3276600" cy="396875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>
                <a:latin typeface="Tahoma" panose="020B0604030504040204" pitchFamily="34" charset="0"/>
              </a:rPr>
              <a:t>MACCHINA</a:t>
            </a:r>
          </a:p>
        </p:txBody>
      </p:sp>
      <p:sp>
        <p:nvSpPr>
          <p:cNvPr id="322568" name="Text Box 10">
            <a:extLst>
              <a:ext uri="{FF2B5EF4-FFF2-40B4-BE49-F238E27FC236}">
                <a16:creationId xmlns:a16="http://schemas.microsoft.com/office/drawing/2014/main" id="{F3A15D75-5788-DE0B-C635-214A3E8D6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057401"/>
            <a:ext cx="1828800" cy="13112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VECCHIA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prima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21.09.1996</a:t>
            </a:r>
          </a:p>
        </p:txBody>
      </p:sp>
      <p:sp>
        <p:nvSpPr>
          <p:cNvPr id="322569" name="Text Box 11">
            <a:extLst>
              <a:ext uri="{FF2B5EF4-FFF2-40B4-BE49-F238E27FC236}">
                <a16:creationId xmlns:a16="http://schemas.microsoft.com/office/drawing/2014/main" id="{52154530-EA1F-FDA0-DFE4-1D02D1FB8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667001"/>
            <a:ext cx="1524000" cy="13112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NUOVA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dopo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21.09.1996</a:t>
            </a:r>
          </a:p>
        </p:txBody>
      </p:sp>
      <p:sp>
        <p:nvSpPr>
          <p:cNvPr id="322570" name="Oval 12">
            <a:extLst>
              <a:ext uri="{FF2B5EF4-FFF2-40B4-BE49-F238E27FC236}">
                <a16:creationId xmlns:a16="http://schemas.microsoft.com/office/drawing/2014/main" id="{AF7FEF5A-ED2D-025B-BAB6-E2BB214F9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3810000"/>
            <a:ext cx="3124200" cy="25908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  <a:cs typeface="Times New Roman" panose="02020603050405020304" pitchFamily="18" charset="0"/>
              </a:rPr>
              <a:t>DIRETTIVA MACCHINE</a:t>
            </a:r>
            <a:endParaRPr lang="it-IT" altLang="it-IT" sz="1400" dirty="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  <a:cs typeface="Times New Roman" panose="02020603050405020304" pitchFamily="18" charset="0"/>
              </a:rPr>
              <a:t>DPR 459/96</a:t>
            </a:r>
            <a:endParaRPr lang="it-IT" altLang="it-IT" sz="1400" dirty="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ISTRUZIONI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D’USO E MANUTENZIONA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400" dirty="0"/>
          </a:p>
        </p:txBody>
      </p:sp>
      <p:sp>
        <p:nvSpPr>
          <p:cNvPr id="322571" name="AutoShape 13">
            <a:extLst>
              <a:ext uri="{FF2B5EF4-FFF2-40B4-BE49-F238E27FC236}">
                <a16:creationId xmlns:a16="http://schemas.microsoft.com/office/drawing/2014/main" id="{0DBA2ED2-31D3-D0A8-742D-C3D91CD75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114800"/>
            <a:ext cx="914400" cy="914400"/>
          </a:xfrm>
          <a:prstGeom prst="curvedLeftArrow">
            <a:avLst>
              <a:gd name="adj1" fmla="val 20000"/>
              <a:gd name="adj2" fmla="val 4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72" name="Line 14">
            <a:extLst>
              <a:ext uri="{FF2B5EF4-FFF2-40B4-BE49-F238E27FC236}">
                <a16:creationId xmlns:a16="http://schemas.microsoft.com/office/drawing/2014/main" id="{9F64EC79-0074-4AB8-DB95-518770C38F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29000" y="1447800"/>
            <a:ext cx="8382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3" name="Line 15">
            <a:extLst>
              <a:ext uri="{FF2B5EF4-FFF2-40B4-BE49-F238E27FC236}">
                <a16:creationId xmlns:a16="http://schemas.microsoft.com/office/drawing/2014/main" id="{95EE7075-F580-6958-30C7-7A61AC1EBF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447800"/>
            <a:ext cx="10668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4" name="Line 16">
            <a:extLst>
              <a:ext uri="{FF2B5EF4-FFF2-40B4-BE49-F238E27FC236}">
                <a16:creationId xmlns:a16="http://schemas.microsoft.com/office/drawing/2014/main" id="{4AF1F618-267B-592B-C245-69C2387B58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447800"/>
            <a:ext cx="0" cy="2743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5" name="AutoShape 17">
            <a:extLst>
              <a:ext uri="{FF2B5EF4-FFF2-40B4-BE49-F238E27FC236}">
                <a16:creationId xmlns:a16="http://schemas.microsoft.com/office/drawing/2014/main" id="{E4F02DA0-6AF6-98CD-8F47-25C9FEC67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893" y="5846921"/>
            <a:ext cx="1600200" cy="838200"/>
          </a:xfrm>
          <a:prstGeom prst="rightArrow">
            <a:avLst>
              <a:gd name="adj1" fmla="val 50000"/>
              <a:gd name="adj2" fmla="val 477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76" name="Line 18">
            <a:extLst>
              <a:ext uri="{FF2B5EF4-FFF2-40B4-BE49-F238E27FC236}">
                <a16:creationId xmlns:a16="http://schemas.microsoft.com/office/drawing/2014/main" id="{9939387F-5197-B067-CC97-C1D410230D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4000" y="1219200"/>
            <a:ext cx="13716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7" name="Text Box 19">
            <a:extLst>
              <a:ext uri="{FF2B5EF4-FFF2-40B4-BE49-F238E27FC236}">
                <a16:creationId xmlns:a16="http://schemas.microsoft.com/office/drawing/2014/main" id="{117CE418-8DF0-94B1-299A-8F1CD7A3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093" y="5607903"/>
            <a:ext cx="3124200" cy="107721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chemeClr val="accent2"/>
                </a:solidFill>
              </a:rPr>
              <a:t>Nuova Direttiva Macchine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/>
              <a:t>DECRETO LEGISLATIVO 27 gennaio 2010, n. 17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/>
              <a:t>Dal 06 marzo 2010</a:t>
            </a:r>
            <a:endParaRPr lang="it-IT" altLang="it-IT" sz="1600" dirty="0"/>
          </a:p>
        </p:txBody>
      </p:sp>
      <p:pic>
        <p:nvPicPr>
          <p:cNvPr id="322578" name="Picture 6">
            <a:extLst>
              <a:ext uri="{FF2B5EF4-FFF2-40B4-BE49-F238E27FC236}">
                <a16:creationId xmlns:a16="http://schemas.microsoft.com/office/drawing/2014/main" id="{E98F70C6-9C19-D34D-059B-0FF798080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1"/>
            <a:ext cx="2667000" cy="15652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237E9046-F806-C5EC-E222-3A65C0DDF4A8}"/>
              </a:ext>
            </a:extLst>
          </p:cNvPr>
          <p:cNvSpPr txBox="1"/>
          <p:nvPr/>
        </p:nvSpPr>
        <p:spPr>
          <a:xfrm>
            <a:off x="5762847" y="6060558"/>
            <a:ext cx="571500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NUOVO REGOLAMENTO MACCHINE  25/1/2023</a:t>
            </a:r>
          </a:p>
          <a:p>
            <a:r>
              <a:rPr lang="it-IT" dirty="0"/>
              <a:t>(Prima approvazione del Parlamento Europeo)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Gruppo 19">
            <a:extLst>
              <a:ext uri="{FF2B5EF4-FFF2-40B4-BE49-F238E27FC236}">
                <a16:creationId xmlns:a16="http://schemas.microsoft.com/office/drawing/2014/main" id="{C30F99FE-7012-651C-4C00-7B7BF3B23C2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677">
            <a:off x="5472056" y="1908040"/>
            <a:ext cx="5785252" cy="437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3">
            <a:extLst>
              <a:ext uri="{FF2B5EF4-FFF2-40B4-BE49-F238E27FC236}">
                <a16:creationId xmlns:a16="http://schemas.microsoft.com/office/drawing/2014/main" id="{DE7AF900-B5B5-39A2-4974-C52EE8521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82564"/>
            <a:ext cx="5402262" cy="757237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dist="107763" dir="135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it-IT" altLang="it-IT" sz="2400" b="1">
                <a:solidFill>
                  <a:srgbClr val="FF0000"/>
                </a:solidFill>
                <a:latin typeface="Tahoma" panose="020B0604030504040204" pitchFamily="34" charset="0"/>
              </a:rPr>
              <a:t>D.Lgs. 9 aprile 2008, n° 81</a:t>
            </a:r>
          </a:p>
          <a:p>
            <a:pPr algn="ctr" eaLnBrk="1" hangingPunct="1">
              <a:buFontTx/>
              <a:buNone/>
            </a:pPr>
            <a:r>
              <a:rPr lang="it-IT" altLang="it-IT" sz="1600" i="1">
                <a:solidFill>
                  <a:srgbClr val="0000FF"/>
                </a:solidFill>
                <a:latin typeface="Tahoma" panose="020B0604030504040204" pitchFamily="34" charset="0"/>
              </a:rPr>
              <a:t>Testo Unico -  in vigore dal</a:t>
            </a:r>
            <a:r>
              <a:rPr lang="it-IT" altLang="it-IT" sz="1600" b="1" i="1">
                <a:solidFill>
                  <a:srgbClr val="0000FF"/>
                </a:solidFill>
                <a:latin typeface="Tahoma" panose="020B0604030504040204" pitchFamily="34" charset="0"/>
              </a:rPr>
              <a:t> 15 maggio 2008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B1B7B4D-57B7-041E-8D72-19D0A996D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93" y="1268088"/>
            <a:ext cx="4316342" cy="3615241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6B5CBBE-58A6-58C0-8D3F-557A882C4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1424" y="4509653"/>
            <a:ext cx="2726350" cy="16023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C3603938-7016-48B5-03BF-03A05EDA6BB0}"/>
              </a:ext>
            </a:extLst>
          </p:cNvPr>
          <p:cNvSpPr txBox="1"/>
          <p:nvPr/>
        </p:nvSpPr>
        <p:spPr>
          <a:xfrm>
            <a:off x="712381" y="474345"/>
            <a:ext cx="10728251" cy="643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2800" b="1" i="0" dirty="0">
                <a:solidFill>
                  <a:srgbClr val="333333"/>
                </a:solidFill>
                <a:effectLst/>
                <a:latin typeface="News Cycle"/>
              </a:rPr>
              <a:t>Requisiti RES delle Macchine</a:t>
            </a:r>
          </a:p>
          <a:p>
            <a:pPr algn="l" fontAlgn="base"/>
            <a:endParaRPr lang="it-IT" sz="2800" b="1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La macchina deve rispondere ai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requisiti essenziali di sicurezza e salute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(RES), cioè deve essere: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333333"/>
                </a:solidFill>
                <a:effectLst/>
                <a:latin typeface="News Cycle"/>
              </a:rPr>
              <a:t>costruita secondo parametri ben precisi;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333333"/>
                </a:solidFill>
                <a:effectLst/>
                <a:latin typeface="News Cycle"/>
              </a:rPr>
              <a:t>marcata e riconoscibile;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333333"/>
                </a:solidFill>
                <a:effectLst/>
                <a:latin typeface="News Cycle"/>
              </a:rPr>
              <a:t>munita di manuale di istruzioni per l’uso e la manutenzione;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333333"/>
                </a:solidFill>
                <a:effectLst/>
                <a:latin typeface="News Cycle"/>
              </a:rPr>
              <a:t>dotata della dichiarazione di conformità da parte del fabbricante.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Rispettando i suddetti requisiti, la macchina è ritenuta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conforme al mercato dell’Unione Europea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e può essere riconosciuta con la targa CE.</a:t>
            </a:r>
          </a:p>
          <a:p>
            <a:pPr algn="l" fontAlgn="base"/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Inoltre, applicando il </a:t>
            </a: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principio di integrazione della sicurezza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 è possibile rendere  «più» sicura la macchina.</a:t>
            </a:r>
          </a:p>
          <a:p>
            <a:pPr algn="l" fontAlgn="base"/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 Detto principio prevede che: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effectLst/>
                <a:latin typeface="News Cycle"/>
              </a:rPr>
              <a:t>i rischi siano eliminati già in fase progettuale;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effectLst/>
                <a:latin typeface="News Cycle"/>
              </a:rPr>
              <a:t>vengano adottati i dispositivi di sicurezza;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effectLst/>
                <a:latin typeface="News Cycle"/>
              </a:rPr>
              <a:t>i rischi residui non eliminabili debbano essere riportati nelle istruzioni;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effectLst/>
                <a:latin typeface="News Cycle"/>
              </a:rPr>
              <a:t>si chiariscano le regole di utilizzo del macchinario.</a:t>
            </a:r>
          </a:p>
          <a:p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38198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49C1941-E03F-F230-4175-20751E7E5FD3}"/>
              </a:ext>
            </a:extLst>
          </p:cNvPr>
          <p:cNvSpPr txBox="1"/>
          <p:nvPr/>
        </p:nvSpPr>
        <p:spPr>
          <a:xfrm>
            <a:off x="1049964" y="602488"/>
            <a:ext cx="10188649" cy="57861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 fontAlgn="base"/>
            <a:r>
              <a:rPr lang="it-IT" sz="3200" b="1" i="0" dirty="0">
                <a:solidFill>
                  <a:srgbClr val="333333"/>
                </a:solidFill>
                <a:effectLst/>
                <a:latin typeface="News Cycle"/>
              </a:rPr>
              <a:t>Classificazione delle Macchine</a:t>
            </a:r>
          </a:p>
          <a:p>
            <a:pPr algn="l" fontAlgn="base"/>
            <a:endParaRPr lang="it-IT" sz="3200" b="1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È possibile operare la seguente classificazione: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1" i="0" dirty="0">
                <a:solidFill>
                  <a:srgbClr val="333333"/>
                </a:solidFill>
                <a:effectLst/>
                <a:latin typeface="News Cycle"/>
              </a:rPr>
              <a:t>macchine vecchie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: 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ossia quelle costruite prima del 1996 secondo la legislazione nazionale dell’epoca;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1" i="0" dirty="0">
                <a:solidFill>
                  <a:srgbClr val="333333"/>
                </a:solidFill>
                <a:effectLst/>
                <a:latin typeface="News Cycle"/>
              </a:rPr>
              <a:t>macchine non più nuove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quelle costruite nel periodo che va dal 1996 al 2010;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1" i="0" dirty="0">
                <a:solidFill>
                  <a:srgbClr val="333333"/>
                </a:solidFill>
                <a:effectLst/>
                <a:latin typeface="News Cycle"/>
              </a:rPr>
              <a:t>macchine nuove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quelle costruite dopo il 2010 secondo la direttiva 2006/42/CE.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Inoltre, le macchine si distinguono a seconda che siano o meno munite della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marcatura CE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(Marchio di Conformità Europea), ossia un’autocertificazione che garantisca al consumatore la conformità del macchinario alle disposizioni della Comunità Europea in materia di salute e sicurezza. </a:t>
            </a:r>
          </a:p>
          <a:p>
            <a:pPr algn="l" fontAlgn="base"/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Il marchio CE è obbligatorio dal 1996, ossia da quando è entrata in vigore la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Direttiva Macchine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. </a:t>
            </a: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Tuttavia, anche le macchine con marcatura CE spesso necessitano di ulteriori verifiche più approfondite.</a:t>
            </a:r>
          </a:p>
          <a:p>
            <a:b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0031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9E45705-A83B-CE13-B47A-65CACC742001}"/>
              </a:ext>
            </a:extLst>
          </p:cNvPr>
          <p:cNvSpPr txBox="1"/>
          <p:nvPr/>
        </p:nvSpPr>
        <p:spPr>
          <a:xfrm>
            <a:off x="520995" y="335846"/>
            <a:ext cx="11302410" cy="6586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2800" b="1" i="0" dirty="0">
                <a:effectLst/>
                <a:latin typeface="News Cycle"/>
              </a:rPr>
              <a:t>Obblighi del Datore di Lavoro per la Sicurezza delle Macchine</a:t>
            </a:r>
          </a:p>
          <a:p>
            <a:pPr algn="l" fontAlgn="base"/>
            <a:endParaRPr lang="it-IT" sz="2800" b="1" i="0" dirty="0"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Ai sensi del Testo Unico sulla Sicurezza (</a:t>
            </a:r>
            <a:r>
              <a:rPr lang="it-IT" b="0" i="0" dirty="0" err="1">
                <a:solidFill>
                  <a:srgbClr val="333333"/>
                </a:solidFill>
                <a:effectLst/>
                <a:latin typeface="News Cycle"/>
              </a:rPr>
              <a:t>D.lgs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 n 81/08), il datore di lavoro ha l’obbligo di: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 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adottare le </a:t>
            </a: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misure necessarie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 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affinché tutte le attrezzature da lavoro (come, ad esempio, macchine e apparati) messe a disposizione dei dipendenti siano adeguate al lavoro da svolgere e possano essere utilizzate senza rischi né per la sicurezza né per la salute;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 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utilizzare solo </a:t>
            </a: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attrezzature di lavoro conformi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 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alle disposizioni delle direttive vigenti oppure ai requisiti minimi fissati nell’allegato alla direttiva 89 655 /CEE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adottare i provvedimenti utili a </a:t>
            </a: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garantire la conformità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 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delle attrezzature di lavoro;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informare e formare i lavoratori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 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per quanto riguarda l’impiego dei macchinari e delle attrezzature di lavoro;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sz="2400" b="0" i="0" dirty="0">
                <a:solidFill>
                  <a:srgbClr val="FF0000"/>
                </a:solidFill>
                <a:effectLst/>
                <a:latin typeface="News Cycle"/>
              </a:rPr>
              <a:t>verificare costantemente, anche con il passare del tempo, la </a:t>
            </a:r>
            <a:r>
              <a:rPr lang="it-IT" sz="2400" b="1" i="0" dirty="0">
                <a:solidFill>
                  <a:srgbClr val="FF0000"/>
                </a:solidFill>
                <a:effectLst/>
                <a:latin typeface="News Cycle"/>
              </a:rPr>
              <a:t>rispondenza delle attrezzature di lavoro</a:t>
            </a:r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, rispetto all’epoca della loro produzione, ai requisiti previsti dalla legge in tema di sicurezza tenendo conto dell’evoluzione e dell’innovazione normativa e tecnologica.</a:t>
            </a:r>
          </a:p>
          <a:p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0341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046850E-D31C-51BA-CBEB-D01D78196B16}"/>
              </a:ext>
            </a:extLst>
          </p:cNvPr>
          <p:cNvSpPr txBox="1"/>
          <p:nvPr/>
        </p:nvSpPr>
        <p:spPr>
          <a:xfrm>
            <a:off x="1020726" y="248023"/>
            <a:ext cx="10558130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it-IT" sz="2800" b="0" i="0" dirty="0">
                <a:solidFill>
                  <a:srgbClr val="333333"/>
                </a:solidFill>
                <a:effectLst/>
                <a:latin typeface="News Cycle"/>
              </a:rPr>
              <a:t>Macchine Usate prive di Conformità: si possono Vendere?</a:t>
            </a:r>
          </a:p>
          <a:p>
            <a:pPr algn="l" fontAlgn="base"/>
            <a:r>
              <a:rPr lang="it-IT" b="0" i="0" dirty="0">
                <a:solidFill>
                  <a:srgbClr val="FF0000"/>
                </a:solidFill>
                <a:effectLst/>
                <a:latin typeface="News Cycle"/>
              </a:rPr>
              <a:t>In base alla normativa, chiunque venda una macchina oppure un’attrezzatura ad altri ha l’</a:t>
            </a:r>
            <a:r>
              <a:rPr lang="it-IT" b="1" i="0" dirty="0">
                <a:solidFill>
                  <a:srgbClr val="FF0000"/>
                </a:solidFill>
                <a:effectLst/>
                <a:latin typeface="News Cycle"/>
              </a:rPr>
              <a:t>obbligo di attestare</a:t>
            </a:r>
            <a:r>
              <a:rPr lang="it-IT" b="0" i="0" dirty="0">
                <a:solidFill>
                  <a:srgbClr val="FF0000"/>
                </a:solidFill>
                <a:effectLst/>
                <a:latin typeface="News Cycle"/>
              </a:rPr>
              <a:t> che le stesse siano conformi alla legislazione previgente. In caso contrario, la macchina non potrà essere acquistata ed impiegata per le lavorazioni.</a:t>
            </a:r>
          </a:p>
          <a:p>
            <a:pPr algn="l" fontAlgn="base"/>
            <a:endParaRPr lang="it-IT" b="0" i="0" dirty="0">
              <a:solidFill>
                <a:srgbClr val="333333"/>
              </a:solidFill>
              <a:effectLst/>
              <a:latin typeface="News Cycle"/>
            </a:endParaRP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Chi intende disfarsi di una macchina non a norma, quindi priva di conformità, può considerare le seguenti possibilità: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la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permuta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è importante che nell’atto di compravendita il venditore specifichi la macchina non è in regola con le disposizioni di legge e che può essere immessa nel mercato solamente se adeguata alle norme di sicurezza;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la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cessione per conto vendita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l’obbligo di attestare la conformità della macchina alle norme previgenti ricade sul venditore;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la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rottamazione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il venditore ha solo il compito di accertare che la ditta acquirente sia autorizzata allo smaltimento di rifiuti;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l’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adeguamento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: le macchine devono essere sempre identificabili per cui è necessaria la presenza di una targhetta di identificazione che riporti il nome del costruttore, il modello e le caratteristiche principali.</a:t>
            </a: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Quindi, una macchina non marcata CE e messa in servizio prima del 1996 può essere venduta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solo se è a norma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ed è accompagnata da un’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attestazione di conformità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ai requisiti generali di sicurezza. Ciò vale anche nei casi di vendite fallimentari.</a:t>
            </a:r>
          </a:p>
          <a:p>
            <a:pPr algn="l" fontAlgn="base"/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Eccezionalmente, la macchina non a norma può essere venduta </a:t>
            </a:r>
            <a:r>
              <a:rPr lang="it-IT" b="1" i="0" dirty="0">
                <a:solidFill>
                  <a:srgbClr val="333333"/>
                </a:solidFill>
                <a:effectLst/>
                <a:latin typeface="News Cycle"/>
              </a:rPr>
              <a:t>solo ad una ditta specializzata</a:t>
            </a:r>
            <a:r>
              <a:rPr lang="it-IT" b="0" i="0" dirty="0">
                <a:solidFill>
                  <a:srgbClr val="333333"/>
                </a:solidFill>
                <a:effectLst/>
                <a:latin typeface="News Cycle"/>
              </a:rPr>
              <a:t> nell’effettuare le operazioni di adeguamento delle macchine.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31270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BCAA7C1-0B6E-35A3-00CD-FDE6785725A7}"/>
              </a:ext>
            </a:extLst>
          </p:cNvPr>
          <p:cNvSpPr txBox="1"/>
          <p:nvPr/>
        </p:nvSpPr>
        <p:spPr>
          <a:xfrm>
            <a:off x="4800600" y="220579"/>
            <a:ext cx="5808518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l" fontAlgn="base"/>
            <a:r>
              <a:rPr lang="it-IT" sz="2400" b="0" i="0" dirty="0">
                <a:solidFill>
                  <a:srgbClr val="333333"/>
                </a:solidFill>
                <a:effectLst/>
                <a:latin typeface="News Cycle"/>
              </a:rPr>
              <a:t>Adeguamento Macchine Usate “Ante 1996”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750E145-0911-260B-2AC1-B8FF7285B7B6}"/>
              </a:ext>
            </a:extLst>
          </p:cNvPr>
          <p:cNvSpPr txBox="1"/>
          <p:nvPr/>
        </p:nvSpPr>
        <p:spPr>
          <a:xfrm>
            <a:off x="535132" y="901580"/>
            <a:ext cx="865562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L’attuale normativa stabilisce che le Macchine e Attrezzature di lavoro possono essere immesse sul mercato dell’Unione Europea con i prescritti RES a garanzia della Sicurezza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3613E0-B0A7-C18D-FD2A-CC7AA66D983C}"/>
              </a:ext>
            </a:extLst>
          </p:cNvPr>
          <p:cNvSpPr txBox="1"/>
          <p:nvPr/>
        </p:nvSpPr>
        <p:spPr>
          <a:xfrm>
            <a:off x="595988" y="1742511"/>
            <a:ext cx="3512128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Il Fabbricante – Costruttore </a:t>
            </a:r>
            <a:r>
              <a:rPr lang="it-IT" dirty="0"/>
              <a:t>effettua la Valutazione dei Rischi e garantisce i relativi RES per la vendita del prodotto</a:t>
            </a:r>
          </a:p>
          <a:p>
            <a:r>
              <a:rPr lang="it-IT" b="1" dirty="0"/>
              <a:t> «DIRETTIVA MACCHINE»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C29FA0ED-FCC5-2C2D-DC6A-36ED2C40D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939" y="2672811"/>
            <a:ext cx="1533908" cy="900258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B51CF458-E9DD-8F73-8408-13C42973A729}"/>
              </a:ext>
            </a:extLst>
          </p:cNvPr>
          <p:cNvSpPr txBox="1"/>
          <p:nvPr/>
        </p:nvSpPr>
        <p:spPr>
          <a:xfrm>
            <a:off x="5621481" y="1742511"/>
            <a:ext cx="4447309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Il Datore di Lavoro – Utilizzatore </a:t>
            </a:r>
            <a:r>
              <a:rPr lang="it-IT" dirty="0"/>
              <a:t>valuta i Rischi per le modalità di uso – </a:t>
            </a:r>
            <a:r>
              <a:rPr lang="it-IT" dirty="0" err="1"/>
              <a:t>D.Lgs</a:t>
            </a:r>
            <a:r>
              <a:rPr lang="it-IT" dirty="0"/>
              <a:t> 81/08</a:t>
            </a:r>
          </a:p>
          <a:p>
            <a:r>
              <a:rPr lang="it-IT" b="1" dirty="0"/>
              <a:t>«VALUTAZIONE DEI RISCHI»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111545D-5F85-66BC-DD92-B14D97B063D1}"/>
              </a:ext>
            </a:extLst>
          </p:cNvPr>
          <p:cNvSpPr txBox="1"/>
          <p:nvPr/>
        </p:nvSpPr>
        <p:spPr>
          <a:xfrm>
            <a:off x="301336" y="5244997"/>
            <a:ext cx="11234990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/>
              <a:t>Per le </a:t>
            </a:r>
            <a:r>
              <a:rPr lang="it-IT" sz="2000" b="1" dirty="0">
                <a:solidFill>
                  <a:srgbClr val="FF0000"/>
                </a:solidFill>
              </a:rPr>
              <a:t>MACCHINE VECCHIE</a:t>
            </a:r>
          </a:p>
          <a:p>
            <a:r>
              <a:rPr lang="it-IT" sz="2000" dirty="0"/>
              <a:t>Costruite prima del 21/09/1996 – (anno di entrata in vigore della DIRETTIVA MACCHINE che impone l’obbligo della Marcatura CE) …………. </a:t>
            </a:r>
          </a:p>
          <a:p>
            <a:pPr algn="ctr"/>
            <a:r>
              <a:rPr lang="it-IT" sz="2400" dirty="0">
                <a:solidFill>
                  <a:srgbClr val="FF0000"/>
                </a:solidFill>
              </a:rPr>
              <a:t>Si richiede l’Adeguamento all’Allegato V del </a:t>
            </a:r>
            <a:r>
              <a:rPr lang="it-IT" sz="2400" dirty="0" err="1">
                <a:solidFill>
                  <a:srgbClr val="FF0000"/>
                </a:solidFill>
              </a:rPr>
              <a:t>D.Lgs.</a:t>
            </a:r>
            <a:r>
              <a:rPr lang="it-IT" sz="2400" dirty="0">
                <a:solidFill>
                  <a:srgbClr val="FF0000"/>
                </a:solidFill>
              </a:rPr>
              <a:t> 81/08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09DBCC41-4020-233F-EB01-94BAE41B9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2101" y="3099494"/>
            <a:ext cx="6577444" cy="185697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/>
          <a:lstStyle/>
          <a:p>
            <a:pPr marL="742950" lvl="1" indent="-285750">
              <a:spcBef>
                <a:spcPct val="20000"/>
              </a:spcBef>
              <a:defRPr/>
            </a:pPr>
            <a:r>
              <a:rPr lang="it-IT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Art. 2087</a:t>
            </a:r>
            <a:r>
              <a:rPr lang="it-IT" dirty="0">
                <a:latin typeface="Tahoma" pitchFamily="34" charset="0"/>
              </a:rPr>
              <a:t>  (</a:t>
            </a:r>
            <a:r>
              <a:rPr lang="it-IT" b="1" i="1" dirty="0">
                <a:solidFill>
                  <a:srgbClr val="336600"/>
                </a:solidFill>
                <a:latin typeface="Tahoma" pitchFamily="34" charset="0"/>
              </a:rPr>
              <a:t>Tutela delle condizioni di lavoro</a:t>
            </a:r>
            <a:r>
              <a:rPr lang="it-IT" dirty="0">
                <a:latin typeface="Tahoma" pitchFamily="34" charset="0"/>
              </a:rPr>
              <a:t>) </a:t>
            </a:r>
          </a:p>
          <a:p>
            <a:pPr lvl="1">
              <a:spcBef>
                <a:spcPct val="20000"/>
              </a:spcBef>
              <a:defRPr/>
            </a:pPr>
            <a:r>
              <a:rPr lang="it-IT" dirty="0">
                <a:latin typeface="Tahoma" pitchFamily="34" charset="0"/>
              </a:rPr>
              <a:t>L'imprenditore è tenuto ad adottare nell'esercizio dell'impresa le misure che,  secondo </a:t>
            </a:r>
            <a:r>
              <a:rPr lang="it-IT" b="1" dirty="0">
                <a:solidFill>
                  <a:srgbClr val="FF0000"/>
                </a:solidFill>
                <a:latin typeface="Tahoma" pitchFamily="34" charset="0"/>
              </a:rPr>
              <a:t>la particolarità del lavoro,  l'esperienza e la tecnica</a:t>
            </a:r>
            <a:r>
              <a:rPr lang="it-IT" dirty="0">
                <a:latin typeface="Tahoma" pitchFamily="34" charset="0"/>
              </a:rPr>
              <a:t>, sono necessarie a tutelare </a:t>
            </a:r>
            <a:r>
              <a:rPr lang="it-IT" dirty="0">
                <a:solidFill>
                  <a:srgbClr val="FF0000"/>
                </a:solidFill>
                <a:latin typeface="Tahoma" pitchFamily="34" charset="0"/>
              </a:rPr>
              <a:t>l'integrità fisica e la personalità morale </a:t>
            </a:r>
            <a:r>
              <a:rPr lang="it-IT" dirty="0">
                <a:latin typeface="Tahoma" pitchFamily="34" charset="0"/>
              </a:rPr>
              <a:t>dei  prestatori di lavoro.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  <a:defRPr/>
            </a:pPr>
            <a:endParaRPr lang="it-IT" dirty="0">
              <a:latin typeface="Tahoma" pitchFamily="34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-"/>
              <a:defRPr/>
            </a:pPr>
            <a:endParaRPr lang="it-IT" dirty="0">
              <a:latin typeface="Tahoma" pitchFamily="34" charset="0"/>
            </a:endParaRPr>
          </a:p>
        </p:txBody>
      </p:sp>
      <p:sp>
        <p:nvSpPr>
          <p:cNvPr id="10" name="Freccia in giù 9">
            <a:extLst>
              <a:ext uri="{FF2B5EF4-FFF2-40B4-BE49-F238E27FC236}">
                <a16:creationId xmlns:a16="http://schemas.microsoft.com/office/drawing/2014/main" id="{CBB4C568-3183-3DC5-0FAB-F7EEFFB421BD}"/>
              </a:ext>
            </a:extLst>
          </p:cNvPr>
          <p:cNvSpPr/>
          <p:nvPr/>
        </p:nvSpPr>
        <p:spPr>
          <a:xfrm>
            <a:off x="9071264" y="2481175"/>
            <a:ext cx="1143000" cy="52796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128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7" name="Picture 2">
            <a:extLst>
              <a:ext uri="{FF2B5EF4-FFF2-40B4-BE49-F238E27FC236}">
                <a16:creationId xmlns:a16="http://schemas.microsoft.com/office/drawing/2014/main" id="{5FD08C3A-7AFB-4E09-2671-054C1E3E2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784225"/>
            <a:ext cx="5357812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28" name="Picture 2">
            <a:extLst>
              <a:ext uri="{FF2B5EF4-FFF2-40B4-BE49-F238E27FC236}">
                <a16:creationId xmlns:a16="http://schemas.microsoft.com/office/drawing/2014/main" id="{4524C582-7BE1-7F36-24CE-3A3FE9CF1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" y="1461003"/>
            <a:ext cx="6978295" cy="461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2" descr="Come valutare i rischi delle attrezzature di lavoro -...">
            <a:extLst>
              <a:ext uri="{FF2B5EF4-FFF2-40B4-BE49-F238E27FC236}">
                <a16:creationId xmlns:a16="http://schemas.microsoft.com/office/drawing/2014/main" id="{0E87DAC0-3DBF-2E19-B62B-10099A654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990" y="490537"/>
            <a:ext cx="3708055" cy="194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UTILIZZO DELLE ATTREZZATURE DI LAVORO - Meccanica Tecnica">
            <a:extLst>
              <a:ext uri="{FF2B5EF4-FFF2-40B4-BE49-F238E27FC236}">
                <a16:creationId xmlns:a16="http://schemas.microsoft.com/office/drawing/2014/main" id="{181A1312-A6BB-2B58-B7D7-DF0844CC4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771" y="3252355"/>
            <a:ext cx="2550101" cy="255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1" name="Picture 4">
            <a:extLst>
              <a:ext uri="{FF2B5EF4-FFF2-40B4-BE49-F238E27FC236}">
                <a16:creationId xmlns:a16="http://schemas.microsoft.com/office/drawing/2014/main" id="{24305BFC-E385-0ED2-80C5-CA6DEFED6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92" y="144030"/>
            <a:ext cx="87153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52" name="Picture 6">
            <a:extLst>
              <a:ext uri="{FF2B5EF4-FFF2-40B4-BE49-F238E27FC236}">
                <a16:creationId xmlns:a16="http://schemas.microsoft.com/office/drawing/2014/main" id="{E437B4D1-3A86-D500-9D00-C43FE8226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92" y="1808018"/>
            <a:ext cx="9071487" cy="411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ccia circolare a sinistra 1">
            <a:extLst>
              <a:ext uri="{FF2B5EF4-FFF2-40B4-BE49-F238E27FC236}">
                <a16:creationId xmlns:a16="http://schemas.microsoft.com/office/drawing/2014/main" id="{F69F4929-2841-1683-7D72-3FB3CA60A7A7}"/>
              </a:ext>
            </a:extLst>
          </p:cNvPr>
          <p:cNvSpPr/>
          <p:nvPr/>
        </p:nvSpPr>
        <p:spPr>
          <a:xfrm>
            <a:off x="9299865" y="932584"/>
            <a:ext cx="2597726" cy="4117398"/>
          </a:xfrm>
          <a:prstGeom prst="curvedLef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936BD8A-032C-26BD-E1EC-8B9C34FAF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063875"/>
            <a:ext cx="9144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altLang="it-IT" sz="180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br>
              <a:rPr lang="it-IT" altLang="it-IT" sz="18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altLang="it-IT" sz="2400"/>
          </a:p>
        </p:txBody>
      </p:sp>
      <p:sp>
        <p:nvSpPr>
          <p:cNvPr id="6147" name="Rectangle 16">
            <a:extLst>
              <a:ext uri="{FF2B5EF4-FFF2-40B4-BE49-F238E27FC236}">
                <a16:creationId xmlns:a16="http://schemas.microsoft.com/office/drawing/2014/main" id="{B46876A6-E0C7-A5ED-E3FC-96AC2475B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8" y="10795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pic>
        <p:nvPicPr>
          <p:cNvPr id="6148" name="Picture 2">
            <a:extLst>
              <a:ext uri="{FF2B5EF4-FFF2-40B4-BE49-F238E27FC236}">
                <a16:creationId xmlns:a16="http://schemas.microsoft.com/office/drawing/2014/main" id="{153BA5AB-A22C-EA0A-E27C-48CE97AA1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620" y="177690"/>
            <a:ext cx="5786437" cy="3505200"/>
          </a:xfrm>
          <a:prstGeom prst="rect">
            <a:avLst/>
          </a:prstGeom>
          <a:solidFill>
            <a:srgbClr val="FFFF66"/>
          </a:solidFill>
          <a:ln w="5715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6150" name="Gruppo 19">
            <a:extLst>
              <a:ext uri="{FF2B5EF4-FFF2-40B4-BE49-F238E27FC236}">
                <a16:creationId xmlns:a16="http://schemas.microsoft.com/office/drawing/2014/main" id="{6D590A4E-8B49-453D-6624-3F88131407E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677">
            <a:off x="7302199" y="3604763"/>
            <a:ext cx="4496109" cy="314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C822271E-9E74-EDFA-FC96-281DFC2F7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949" y="2974885"/>
            <a:ext cx="1774090" cy="313971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E870CD2-C40E-A3AE-0A23-A9CB3A17A8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6789" y="4761719"/>
            <a:ext cx="4190657" cy="95817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6FCC2E2-CA86-01BB-19AD-E2829C93F4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3606" y="4122627"/>
            <a:ext cx="5540379" cy="422114"/>
          </a:xfrm>
          <a:prstGeom prst="rect">
            <a:avLst/>
          </a:prstGeom>
        </p:spPr>
      </p:pic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C038FFA8-36FF-12CB-2649-070B313EE8C0}"/>
              </a:ext>
            </a:extLst>
          </p:cNvPr>
          <p:cNvSpPr/>
          <p:nvPr/>
        </p:nvSpPr>
        <p:spPr>
          <a:xfrm>
            <a:off x="7423749" y="4574135"/>
            <a:ext cx="899369" cy="110765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https://encrypted-tbn3.gstatic.com/images?q=tbn:ANd9GcRRK7ApC_HFXfe0B5Pz8peX6CB0oURFOIjZYq2zQZsxWVdu01Le">
            <a:extLst>
              <a:ext uri="{FF2B5EF4-FFF2-40B4-BE49-F238E27FC236}">
                <a16:creationId xmlns:a16="http://schemas.microsoft.com/office/drawing/2014/main" id="{29BA8BAF-4BF1-4C75-1F70-CE0D8C203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5983" y="546161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DC89214-F336-189F-4732-9CDE48F04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850" y="3771899"/>
            <a:ext cx="3261085" cy="273931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72467D6-A97D-E554-4023-D5B7FB06F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91" y="509580"/>
            <a:ext cx="3897576" cy="291942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3694341-0DAB-89EB-CAFF-72767A9E0777}"/>
              </a:ext>
            </a:extLst>
          </p:cNvPr>
          <p:cNvSpPr txBox="1"/>
          <p:nvPr/>
        </p:nvSpPr>
        <p:spPr>
          <a:xfrm>
            <a:off x="6096000" y="3169227"/>
            <a:ext cx="3897576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dirty="0"/>
              <a:t>MANUALE DI USO E MANUTENZIONE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1" name="Text Box 5">
            <a:extLst>
              <a:ext uri="{FF2B5EF4-FFF2-40B4-BE49-F238E27FC236}">
                <a16:creationId xmlns:a16="http://schemas.microsoft.com/office/drawing/2014/main" id="{B2D6A9A0-D227-A979-902C-B4906C378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3665" y="1380690"/>
            <a:ext cx="3786188" cy="708025"/>
          </a:xfrm>
          <a:prstGeom prst="rect">
            <a:avLst/>
          </a:prstGeom>
          <a:solidFill>
            <a:srgbClr val="66FF66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600" b="1" i="1">
                <a:latin typeface="Arial" panose="020B0604020202020204" pitchFamily="34" charset="0"/>
                <a:cs typeface="Arial" panose="020B0604020202020204" pitchFamily="34" charset="0"/>
              </a:rPr>
              <a:t>ATTREZZATURE DI LAVORO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6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CONTROLLI</a:t>
            </a:r>
          </a:p>
        </p:txBody>
      </p:sp>
      <p:pic>
        <p:nvPicPr>
          <p:cNvPr id="314372" name="Picture 19" descr="https://encrypted-tbn3.gstatic.com/images?q=tbn:ANd9GcRRK7ApC_HFXfe0B5Pz8peX6CB0oURFOIjZYq2zQZsxWVdu01Le">
            <a:extLst>
              <a:ext uri="{FF2B5EF4-FFF2-40B4-BE49-F238E27FC236}">
                <a16:creationId xmlns:a16="http://schemas.microsoft.com/office/drawing/2014/main" id="{786E2D8F-319C-C02C-0421-35C637574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324" y="3429000"/>
            <a:ext cx="2500313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4373" name="CasellaDiTesto 6">
            <a:extLst>
              <a:ext uri="{FF2B5EF4-FFF2-40B4-BE49-F238E27FC236}">
                <a16:creationId xmlns:a16="http://schemas.microsoft.com/office/drawing/2014/main" id="{A7ECE6D7-FE05-B227-025E-6A3B4DDE8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657" y="4826579"/>
            <a:ext cx="5357812" cy="1077913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i="1"/>
              <a:t>Obblighi del datore di lavoro in merito alla </a:t>
            </a:r>
            <a:r>
              <a:rPr lang="it-IT" altLang="it-IT" b="1" i="1"/>
              <a:t>manutenzione</a:t>
            </a:r>
          </a:p>
        </p:txBody>
      </p:sp>
      <p:pic>
        <p:nvPicPr>
          <p:cNvPr id="33794" name="Picture 2" descr="Perchè il patentino attrezzature di lavoro? - Formazione e Sicurezza">
            <a:extLst>
              <a:ext uri="{FF2B5EF4-FFF2-40B4-BE49-F238E27FC236}">
                <a16:creationId xmlns:a16="http://schemas.microsoft.com/office/drawing/2014/main" id="{3F306974-AAAF-9A48-CC3F-A9EAFA663D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109" y="28748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9" name="Picture 2">
            <a:extLst>
              <a:ext uri="{FF2B5EF4-FFF2-40B4-BE49-F238E27FC236}">
                <a16:creationId xmlns:a16="http://schemas.microsoft.com/office/drawing/2014/main" id="{38E7A109-BA28-D8D8-E42A-5A016F400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53" y="440963"/>
            <a:ext cx="9144437" cy="530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03604524-99FD-4D2E-376A-FFC93AE1CF45}"/>
              </a:ext>
            </a:extLst>
          </p:cNvPr>
          <p:cNvSpPr/>
          <p:nvPr/>
        </p:nvSpPr>
        <p:spPr>
          <a:xfrm>
            <a:off x="401349" y="4590502"/>
            <a:ext cx="9144437" cy="10715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 sz="3200" i="1"/>
          </a:p>
        </p:txBody>
      </p:sp>
      <p:pic>
        <p:nvPicPr>
          <p:cNvPr id="31746" name="Picture 2" descr="Attrezzature di lavoro">
            <a:extLst>
              <a:ext uri="{FF2B5EF4-FFF2-40B4-BE49-F238E27FC236}">
                <a16:creationId xmlns:a16="http://schemas.microsoft.com/office/drawing/2014/main" id="{5F13E4A5-7EF7-63D0-9DAD-1161821FB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994" y="324283"/>
            <a:ext cx="1771650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074D12B-BD73-BFD6-D688-AB7F29C107BC}"/>
              </a:ext>
            </a:extLst>
          </p:cNvPr>
          <p:cNvSpPr txBox="1"/>
          <p:nvPr/>
        </p:nvSpPr>
        <p:spPr>
          <a:xfrm>
            <a:off x="737755" y="613064"/>
            <a:ext cx="107338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Obblighi del Datore di Lavoro (art. 71 – comma 8)</a:t>
            </a:r>
          </a:p>
          <a:p>
            <a:endParaRPr lang="it-IT" sz="2400" dirty="0"/>
          </a:p>
          <a:p>
            <a:pPr marL="285750" indent="-285750">
              <a:buFontTx/>
              <a:buChar char="-"/>
            </a:pPr>
            <a:r>
              <a:rPr lang="it-IT" sz="2400" dirty="0"/>
              <a:t>Per le attrezzature di lavoro la cui sicurezza dipende dalle condizioni di installazione, effettuare a </a:t>
            </a:r>
            <a:r>
              <a:rPr lang="it-IT" sz="2400" b="1" dirty="0"/>
              <a:t>controllo iniziale </a:t>
            </a:r>
            <a:r>
              <a:rPr lang="it-IT" sz="2400" dirty="0"/>
              <a:t>(dopo l’installazione) ed un contro dopo ogni montaggio in altro cantiere … a garanzia di una corretta installazione e buon funzionamento;</a:t>
            </a:r>
          </a:p>
          <a:p>
            <a:pPr marL="285750" indent="-285750">
              <a:buFontTx/>
              <a:buChar char="-"/>
            </a:pPr>
            <a:r>
              <a:rPr lang="it-IT" sz="2400" dirty="0"/>
              <a:t>Per le attrezzature soggette a influssi che possono provocare deterioramenti suscettibili di dare origine a situazioni pericolose effettuare                        </a:t>
            </a:r>
            <a:r>
              <a:rPr lang="it-IT" sz="2400" b="1" dirty="0">
                <a:solidFill>
                  <a:srgbClr val="FF0000"/>
                </a:solidFill>
              </a:rPr>
              <a:t>INTERVENTI di CONTROLLO periodici e straordinari</a:t>
            </a:r>
          </a:p>
          <a:p>
            <a:pPr marL="285750" indent="-285750">
              <a:buFontTx/>
              <a:buChar char="-"/>
            </a:pPr>
            <a:endParaRPr lang="it-IT" sz="2400" b="1" dirty="0"/>
          </a:p>
          <a:p>
            <a:pPr marL="285750" indent="-285750">
              <a:buFontTx/>
              <a:buChar char="-"/>
            </a:pPr>
            <a:r>
              <a:rPr lang="it-IT" sz="2400" b="1" dirty="0"/>
              <a:t>Tali controlli devono essere effettuati da </a:t>
            </a:r>
            <a:r>
              <a:rPr lang="it-IT" sz="2400" b="1" dirty="0">
                <a:solidFill>
                  <a:srgbClr val="FF0000"/>
                </a:solidFill>
              </a:rPr>
              <a:t>PERSONA COMPETENTE</a:t>
            </a:r>
          </a:p>
          <a:p>
            <a:pPr marL="285750" indent="-285750">
              <a:buFontTx/>
              <a:buChar char="-"/>
            </a:pPr>
            <a:r>
              <a:rPr lang="it-IT" b="1" i="1" dirty="0">
                <a:solidFill>
                  <a:srgbClr val="FF0000"/>
                </a:solidFill>
              </a:rPr>
              <a:t>( titolo di studio – iscrizione albo professionale – storia professionale – formazione professionale della persona)</a:t>
            </a:r>
          </a:p>
          <a:p>
            <a:pPr marL="285750" indent="-285750">
              <a:buFontTx/>
              <a:buChar char="-"/>
            </a:pPr>
            <a:endParaRPr lang="it-IT" sz="2400" b="1" dirty="0"/>
          </a:p>
          <a:p>
            <a:pPr marL="285750" indent="-285750" algn="ctr">
              <a:buFontTx/>
              <a:buChar char="-"/>
            </a:pPr>
            <a:r>
              <a:rPr lang="it-IT" sz="2400" b="1" dirty="0">
                <a:solidFill>
                  <a:srgbClr val="FF0000"/>
                </a:solidFill>
              </a:rPr>
              <a:t>VERIFICHE PERIODICHE </a:t>
            </a:r>
            <a:r>
              <a:rPr lang="it-IT" sz="2400" b="1" dirty="0"/>
              <a:t>secondo l’Allegato VII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F88B50B-D030-F662-4CCB-07373BADAE34}"/>
              </a:ext>
            </a:extLst>
          </p:cNvPr>
          <p:cNvSpPr txBox="1"/>
          <p:nvPr/>
        </p:nvSpPr>
        <p:spPr>
          <a:xfrm>
            <a:off x="737755" y="613064"/>
            <a:ext cx="1073380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Obblighi dei Noleggiatori e dei Concedenti in uso (art. 72)</a:t>
            </a:r>
          </a:p>
          <a:p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Chiunque venda, noleggi o conceda in uso o  locazione finanziaria macchine, apparecchi o utensili costruiti o messi in servizio al di fuori della disciplina di cui all’art. 70, comma 1, attesta, sotto la propria responsabilità , che le stesse siano conformi, al momento della consegna a chi acquisti, riceva in uso, noleggio o locazione finanziaria, ai requisiti di sicurezza di cui all’ALLEGATO V.</a:t>
            </a:r>
          </a:p>
          <a:p>
            <a:pPr marL="342900" indent="-342900">
              <a:buAutoNum type="arabicPeriod"/>
            </a:pPr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Chiunque noleggi o conceda in uso attrezzature di lavoro senza operatore deve, al momento della cessione, attestarne il buon stato di conservazione, manutenzione ed efficienza a fini di sicurezza.                                      Dovrà altresì acquisire e conservare agli atti per tutta la durata del noleggio o della concessione dell’attrezzatura una dichiarazione del Datore di lavoro che riporti l’indicazione del lavoratore o dei lavoratori incaricati del loro uso, i quali devono risultare formati conformemente alle disposizioni del presente titolo e, ove si tratti di attrezzature di cui all’art. 73, comma 5, siano in possesso della specifica abilitazione ivi prevista.</a:t>
            </a:r>
          </a:p>
          <a:p>
            <a:pPr marL="342900" indent="-342900">
              <a:buAutoNum type="arabicPeriod"/>
            </a:pPr>
            <a:endParaRPr lang="it-IT" dirty="0"/>
          </a:p>
          <a:p>
            <a:endParaRPr lang="it-IT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Text Box 3">
            <a:extLst>
              <a:ext uri="{FF2B5EF4-FFF2-40B4-BE49-F238E27FC236}">
                <a16:creationId xmlns:a16="http://schemas.microsoft.com/office/drawing/2014/main" id="{DE4A994D-2C28-14DA-405B-0E05446175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3245" y="595741"/>
            <a:ext cx="7981950" cy="56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>
                <a:latin typeface="Tahoma" panose="020B0604030504040204" pitchFamily="34" charset="0"/>
              </a:rPr>
              <a:t>Uso delle attrezzature di lavoro</a:t>
            </a:r>
            <a:r>
              <a:rPr lang="it-IT" altLang="it-IT" sz="1400">
                <a:latin typeface="Tahoma" panose="020B0604030504040204" pitchFamily="34" charset="0"/>
              </a:rPr>
              <a:t>  -  </a:t>
            </a:r>
            <a:r>
              <a:rPr lang="it-IT" altLang="it-IT" sz="1400">
                <a:solidFill>
                  <a:srgbClr val="FF0000"/>
                </a:solidFill>
                <a:latin typeface="Tahoma" panose="020B0604030504040204" pitchFamily="34" charset="0"/>
              </a:rPr>
              <a:t>Art. 72 – Obblighi dei noleggiatori e dei concedenti in uso</a:t>
            </a:r>
            <a:endParaRPr lang="it-IT" altLang="it-IT" sz="2400">
              <a:solidFill>
                <a:srgbClr val="FF0000"/>
              </a:solidFill>
            </a:endParaRPr>
          </a:p>
        </p:txBody>
      </p:sp>
      <p:sp>
        <p:nvSpPr>
          <p:cNvPr id="334851" name="Text Box 4">
            <a:extLst>
              <a:ext uri="{FF2B5EF4-FFF2-40B4-BE49-F238E27FC236}">
                <a16:creationId xmlns:a16="http://schemas.microsoft.com/office/drawing/2014/main" id="{9E8A6BA2-F015-1185-F1FD-E9BE6A435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441450"/>
            <a:ext cx="7315200" cy="1754326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800" dirty="0"/>
              <a:t>Chiunque venda, noleggi o conceda in uso o locazione finanziaria attrezzature di lavoro (</a:t>
            </a:r>
            <a:r>
              <a:rPr lang="it-IT" altLang="it-IT" sz="1800" i="1" dirty="0"/>
              <a:t>costruite in assenza di disposizioni legislative e regolamentari di recepimento delle direttive comunitarie di prodotto</a:t>
            </a:r>
            <a:r>
              <a:rPr lang="it-IT" altLang="it-IT" sz="1800" dirty="0"/>
              <a:t>) deve attestare sotto la responsabilità che le stesse siano conformi, al momento della consegna a chi acquisti, riceva in uso, noleggio o locazione finanziaria, ai requisiti di sicurezza di cui all’allegato V.</a:t>
            </a:r>
          </a:p>
        </p:txBody>
      </p:sp>
      <p:sp>
        <p:nvSpPr>
          <p:cNvPr id="334852" name="Text Box 5">
            <a:extLst>
              <a:ext uri="{FF2B5EF4-FFF2-40B4-BE49-F238E27FC236}">
                <a16:creationId xmlns:a16="http://schemas.microsoft.com/office/drawing/2014/main" id="{1E232960-37AE-7EF0-D7C6-C3FE6C06C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5118" y="3909868"/>
            <a:ext cx="7467600" cy="92333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800" dirty="0"/>
              <a:t>Chiunque noleggi o conceda in uso ad un datore di lavoro attrezzature di lavoro senza conduttore deve, al momento della cessione, attestare il buono stato di conservazione, manutenzione ed efficienza.</a:t>
            </a:r>
          </a:p>
        </p:txBody>
      </p:sp>
      <p:sp>
        <p:nvSpPr>
          <p:cNvPr id="334853" name="Text Box 7">
            <a:extLst>
              <a:ext uri="{FF2B5EF4-FFF2-40B4-BE49-F238E27FC236}">
                <a16:creationId xmlns:a16="http://schemas.microsoft.com/office/drawing/2014/main" id="{32980587-812B-CC30-14A8-D171D5F73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4136" y="5343429"/>
            <a:ext cx="73152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800" dirty="0"/>
              <a:t>Chiunque noleggi dovrà acquisire e conservare, per tutta la durata del noleggio o della concessione una dichiarazione del datore di lavoro che riporti l’indicazione del lavoratore /i incaricati dell’uso i quali devono risultare formati.</a:t>
            </a:r>
          </a:p>
        </p:txBody>
      </p:sp>
    </p:spTree>
    <p:extLst>
      <p:ext uri="{BB962C8B-B14F-4D97-AF65-F5344CB8AC3E}">
        <p14:creationId xmlns:p14="http://schemas.microsoft.com/office/powerpoint/2010/main" val="3681221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16" y="1666616"/>
            <a:ext cx="9951027" cy="2800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800100" lvl="1" indent="-342900" eaLnBrk="1" hangingPunct="1">
              <a:buFontTx/>
              <a:buChar char="-"/>
            </a:pPr>
            <a:r>
              <a:rPr lang="it-IT" altLang="it-IT" sz="2000" b="1" dirty="0">
                <a:latin typeface="Tahoma" panose="020B0604030504040204" pitchFamily="34" charset="0"/>
              </a:rPr>
              <a:t>Identificare la data di costruzione;</a:t>
            </a:r>
          </a:p>
          <a:p>
            <a:pPr marL="800100" lvl="1" indent="-342900" eaLnBrk="1" hangingPunct="1">
              <a:buFontTx/>
              <a:buChar char="-"/>
            </a:pPr>
            <a:r>
              <a:rPr lang="it-IT" altLang="it-IT" sz="2000" b="1" dirty="0">
                <a:latin typeface="Tahoma" panose="020B0604030504040204" pitchFamily="34" charset="0"/>
              </a:rPr>
              <a:t>Verificare la Documentazione che accompagna la Macchina (</a:t>
            </a:r>
            <a:r>
              <a:rPr lang="it-IT" altLang="it-IT" sz="2000" dirty="0">
                <a:latin typeface="Tahoma" panose="020B0604030504040204" pitchFamily="34" charset="0"/>
              </a:rPr>
              <a:t>varia con l’anno di costruzione</a:t>
            </a:r>
            <a:r>
              <a:rPr lang="it-IT" altLang="it-IT" sz="2000" b="1" dirty="0">
                <a:latin typeface="Tahoma" panose="020B0604030504040204" pitchFamily="34" charset="0"/>
              </a:rPr>
              <a:t>);</a:t>
            </a:r>
          </a:p>
          <a:p>
            <a:pPr marL="800100" lvl="1" indent="-342900" eaLnBrk="1" hangingPunct="1">
              <a:buFontTx/>
              <a:buChar char="-"/>
            </a:pPr>
            <a:r>
              <a:rPr lang="it-IT" altLang="it-IT" sz="2000" b="1" dirty="0">
                <a:latin typeface="Tahoma" panose="020B0604030504040204" pitchFamily="34" charset="0"/>
              </a:rPr>
              <a:t>Il 1996, anno che nasce la Marcatura CE;</a:t>
            </a:r>
          </a:p>
          <a:p>
            <a:pPr marL="800100" lvl="1" indent="-342900" eaLnBrk="1" hangingPunct="1">
              <a:buFontTx/>
              <a:buChar char="-"/>
            </a:pPr>
            <a:r>
              <a:rPr lang="it-IT" altLang="it-IT" sz="2000" b="1" dirty="0">
                <a:latin typeface="Tahoma" panose="020B0604030504040204" pitchFamily="34" charset="0"/>
              </a:rPr>
              <a:t>Tutte le macchine costruite prima del 1996 non devono essere marcate CE ma  essere conformi ai requisiti generali di sicurezza richiamati nell’Allegato V del </a:t>
            </a:r>
            <a:r>
              <a:rPr lang="it-IT" altLang="it-IT" sz="2000" b="1" dirty="0" err="1">
                <a:latin typeface="Tahoma" panose="020B0604030504040204" pitchFamily="34" charset="0"/>
              </a:rPr>
              <a:t>D.Lgs.</a:t>
            </a:r>
            <a:r>
              <a:rPr lang="it-IT" altLang="it-IT" sz="2000" b="1" dirty="0">
                <a:latin typeface="Tahoma" panose="020B0604030504040204" pitchFamily="34" charset="0"/>
              </a:rPr>
              <a:t> 81/08</a:t>
            </a:r>
          </a:p>
          <a:p>
            <a:pPr marL="800100" lvl="1" indent="-342900" eaLnBrk="1" hangingPunct="1">
              <a:buFontTx/>
              <a:buChar char="-"/>
            </a:pPr>
            <a:endParaRPr lang="it-IT" altLang="it-IT" sz="2000" b="1" dirty="0">
              <a:latin typeface="Tahoma" panose="020B060403050404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F11E97B-FDD3-B6D1-DAFD-D3B71493DA59}"/>
              </a:ext>
            </a:extLst>
          </p:cNvPr>
          <p:cNvSpPr txBox="1"/>
          <p:nvPr/>
        </p:nvSpPr>
        <p:spPr>
          <a:xfrm>
            <a:off x="567070" y="350875"/>
            <a:ext cx="8980967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Open Sans" panose="020B0606030504020204" pitchFamily="34" charset="0"/>
              </a:rPr>
              <a:t>MACCHINE VECCHIE MARCATE «CE» e MACCHINE VECCHIE senza «CE»</a:t>
            </a:r>
            <a:endParaRPr lang="it-IT" sz="2000" b="1" dirty="0"/>
          </a:p>
        </p:txBody>
      </p:sp>
      <p:sp>
        <p:nvSpPr>
          <p:cNvPr id="3" name="Freccia in giù 2">
            <a:extLst>
              <a:ext uri="{FF2B5EF4-FFF2-40B4-BE49-F238E27FC236}">
                <a16:creationId xmlns:a16="http://schemas.microsoft.com/office/drawing/2014/main" id="{4BC2CBB7-5981-D3C1-D33D-E716B98FD045}"/>
              </a:ext>
            </a:extLst>
          </p:cNvPr>
          <p:cNvSpPr/>
          <p:nvPr/>
        </p:nvSpPr>
        <p:spPr>
          <a:xfrm>
            <a:off x="9229060" y="978196"/>
            <a:ext cx="1892595" cy="59542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9822AEE-F18A-7299-8BB7-0F37F166AE37}"/>
              </a:ext>
            </a:extLst>
          </p:cNvPr>
          <p:cNvSpPr txBox="1"/>
          <p:nvPr/>
        </p:nvSpPr>
        <p:spPr>
          <a:xfrm>
            <a:off x="1967023" y="4263655"/>
            <a:ext cx="9473610" cy="22159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it-IT" b="0" i="0" dirty="0">
                <a:effectLst/>
                <a:latin typeface="Lato" panose="020F0502020204030203" pitchFamily="34" charset="0"/>
              </a:rPr>
              <a:t>Tale decreto, all’articolo 18, comma z, 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Lato" panose="020F0502020204030203" pitchFamily="34" charset="0"/>
              </a:rPr>
              <a:t>prevede e pretende che vi sia un adeguamento al progresso tecnico.</a:t>
            </a:r>
            <a:r>
              <a:rPr lang="it-IT" b="0" i="0" dirty="0">
                <a:effectLst/>
                <a:latin typeface="Lato" panose="020F0502020204030203" pitchFamily="34" charset="0"/>
              </a:rPr>
              <a:t> Infatti una macchina costruita nel 1999, per dire, non può avere tutte le sicurezze previste nel 2020 e di conseguenza </a:t>
            </a:r>
            <a:r>
              <a:rPr lang="it-IT" b="0" i="0" dirty="0">
                <a:solidFill>
                  <a:srgbClr val="FF0000"/>
                </a:solidFill>
                <a:effectLst/>
                <a:latin typeface="Lato" panose="020F0502020204030203" pitchFamily="34" charset="0"/>
              </a:rPr>
              <a:t>anche le macchine marcate CE richiedono di essere aggiornate ogni tanto. </a:t>
            </a:r>
          </a:p>
          <a:p>
            <a:pPr algn="l"/>
            <a:r>
              <a:rPr lang="it-IT" b="0" i="0" dirty="0">
                <a:effectLst/>
                <a:latin typeface="Lato" panose="020F0502020204030203" pitchFamily="34" charset="0"/>
              </a:rPr>
              <a:t>Il problema è che a queste macchine marcate CE non si dà molta importanza, poiché se  funzionanti, si ritiene non vi siano motivi di aggiornarle apparentemente.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25821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097" y="2697974"/>
            <a:ext cx="9951027" cy="39580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Uso delle attrezzature di lavoro</a:t>
            </a:r>
            <a:r>
              <a:rPr lang="it-IT" altLang="it-IT" sz="1400" dirty="0">
                <a:latin typeface="Tahoma" panose="020B0604030504040204" pitchFamily="34" charset="0"/>
              </a:rPr>
              <a:t>  -  </a:t>
            </a:r>
            <a:r>
              <a:rPr lang="it-IT" altLang="it-IT" sz="1400" dirty="0">
                <a:solidFill>
                  <a:srgbClr val="FF0000"/>
                </a:solidFill>
                <a:latin typeface="Tahoma" panose="020B0604030504040204" pitchFamily="34" charset="0"/>
              </a:rPr>
              <a:t>Art. 70 – Requisiti di sicurezza</a:t>
            </a:r>
          </a:p>
          <a:p>
            <a:pPr lvl="1" eaLnBrk="1" hangingPunct="1">
              <a:buFontTx/>
              <a:buNone/>
            </a:pPr>
            <a:endParaRPr lang="it-IT" altLang="it-IT" sz="14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Le attrezzature di lavoro messe a disposizione dei lavoratori devono essere conformi alle legislazioni e regolamenti di recepimento delle direttive comunitarie di prodotto.</a:t>
            </a:r>
          </a:p>
          <a:p>
            <a:pPr lvl="1" eaLnBrk="1" hangingPunct="1">
              <a:buFontTx/>
              <a:buNone/>
            </a:pPr>
            <a:endParaRPr lang="it-IT" altLang="it-IT" sz="1400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Le attrezzature di lavoro </a:t>
            </a:r>
            <a:r>
              <a:rPr lang="it-IT" altLang="it-IT" sz="2000" b="1" dirty="0">
                <a:solidFill>
                  <a:srgbClr val="0000FF"/>
                </a:solidFill>
                <a:latin typeface="Tahoma" panose="020B0604030504040204" pitchFamily="34" charset="0"/>
              </a:rPr>
              <a:t>“VECCHIE”</a:t>
            </a:r>
            <a:r>
              <a:rPr lang="it-IT" altLang="it-IT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 - (prima del 21.09.1996) - devono essere conformi ai requisiti di sicurezza di cui </a:t>
            </a:r>
            <a:r>
              <a:rPr lang="it-IT" altLang="it-IT" sz="2000" b="1" dirty="0">
                <a:latin typeface="Tahoma" panose="020B0604030504040204" pitchFamily="34" charset="0"/>
              </a:rPr>
              <a:t>all’ALLEGATO V.</a:t>
            </a:r>
          </a:p>
          <a:p>
            <a:pPr lvl="1" eaLnBrk="1" hangingPunct="1">
              <a:buFontTx/>
              <a:buNone/>
            </a:pPr>
            <a:endParaRPr lang="it-IT" altLang="it-IT" sz="2000" b="1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Le attrezzature di lavoro </a:t>
            </a:r>
            <a:r>
              <a:rPr lang="it-IT" altLang="it-IT" sz="2000" b="1" dirty="0">
                <a:solidFill>
                  <a:srgbClr val="0000FF"/>
                </a:solidFill>
                <a:latin typeface="Tahoma" panose="020B0604030504040204" pitchFamily="34" charset="0"/>
              </a:rPr>
              <a:t>“NUOVE”</a:t>
            </a:r>
            <a:r>
              <a:rPr lang="it-IT" altLang="it-IT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 – (dopo il 21 .09.1996) – devono essere conformi alle disposizioni legislative e regolamentari di recepimento delle direttive comunitarie di prodotto.</a:t>
            </a:r>
          </a:p>
          <a:p>
            <a:pPr lvl="1" eaLnBrk="1" hangingPunct="1">
              <a:buFontTx/>
              <a:buNone/>
            </a:pPr>
            <a:endParaRPr lang="it-IT" altLang="it-IT" sz="2000" b="1" dirty="0">
              <a:latin typeface="Tahoma" panose="020B060403050404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F11E97B-FDD3-B6D1-DAFD-D3B71493DA59}"/>
              </a:ext>
            </a:extLst>
          </p:cNvPr>
          <p:cNvSpPr txBox="1"/>
          <p:nvPr/>
        </p:nvSpPr>
        <p:spPr>
          <a:xfrm>
            <a:off x="567070" y="350875"/>
            <a:ext cx="11057860" cy="14773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" panose="020B0606030504020204" pitchFamily="34" charset="0"/>
              </a:rPr>
              <a:t>Le</a:t>
            </a:r>
            <a:r>
              <a:rPr lang="it-IT" b="0" i="0" dirty="0">
                <a:effectLst/>
                <a:latin typeface="Open Sans" panose="020B0606030504020204" pitchFamily="34" charset="0"/>
              </a:rPr>
              <a:t> macchine immesse sul mercato successivamente al 21/09/96 (data di entrata in vigore della Direttiva Macchine) devono essere marcate CE; </a:t>
            </a:r>
          </a:p>
          <a:p>
            <a:r>
              <a:rPr lang="it-IT" b="0" i="0" dirty="0">
                <a:effectLst/>
                <a:latin typeface="Open Sans" panose="020B0606030504020204" pitchFamily="34" charset="0"/>
              </a:rPr>
              <a:t>per quelle costruite in assenza di tali disposizioni occorre che la macchina sia dichiarata conforme alla Legislazione Previgente l’entrata in vigore della Direttiva Macchina e/o deve essere conforme ai requisiti dall’Allegato V del D. Lgs. 81/08, e quindi </a:t>
            </a:r>
            <a:r>
              <a:rPr lang="it-IT" b="0" i="0" dirty="0" err="1">
                <a:effectLst/>
                <a:latin typeface="Open Sans" panose="020B0606030504020204" pitchFamily="34" charset="0"/>
              </a:rPr>
              <a:t>antinfortunisticamente</a:t>
            </a:r>
            <a:r>
              <a:rPr lang="it-IT" b="0" i="0" dirty="0">
                <a:effectLst/>
                <a:latin typeface="Open Sans" panose="020B0606030504020204" pitchFamily="34" charset="0"/>
              </a:rPr>
              <a:t> aggiornata allo stato dell’arte</a:t>
            </a:r>
            <a:r>
              <a:rPr lang="it-IT" b="0" i="0" dirty="0">
                <a:solidFill>
                  <a:srgbClr val="858388"/>
                </a:solidFill>
                <a:effectLst/>
                <a:latin typeface="Open Sans" panose="020B0606030504020204" pitchFamily="34" charset="0"/>
              </a:rPr>
              <a:t>.</a:t>
            </a:r>
            <a:endParaRPr lang="it-IT" dirty="0"/>
          </a:p>
        </p:txBody>
      </p:sp>
      <p:sp>
        <p:nvSpPr>
          <p:cNvPr id="3" name="Freccia in giù 2">
            <a:extLst>
              <a:ext uri="{FF2B5EF4-FFF2-40B4-BE49-F238E27FC236}">
                <a16:creationId xmlns:a16="http://schemas.microsoft.com/office/drawing/2014/main" id="{4BC2CBB7-5981-D3C1-D33D-E716B98FD045}"/>
              </a:ext>
            </a:extLst>
          </p:cNvPr>
          <p:cNvSpPr/>
          <p:nvPr/>
        </p:nvSpPr>
        <p:spPr>
          <a:xfrm>
            <a:off x="7410893" y="2020186"/>
            <a:ext cx="1892595" cy="595423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4121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Text Box 2">
            <a:extLst>
              <a:ext uri="{FF2B5EF4-FFF2-40B4-BE49-F238E27FC236}">
                <a16:creationId xmlns:a16="http://schemas.microsoft.com/office/drawing/2014/main" id="{D3879632-82F4-5882-E613-928D5A974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827" y="248136"/>
            <a:ext cx="7408718" cy="24129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Uso delle attrezzature di lavoro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Art. 69 – Definizioni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Art. 70 – Requisiti di sicurezza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Art. 71 – Obblighi del Datore di lavoro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Art. 72 – Obblighi dei noleggiatori e dei concedenti in uso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Art. 73 – Informazione e formazione</a:t>
            </a:r>
          </a:p>
        </p:txBody>
      </p:sp>
      <p:sp>
        <p:nvSpPr>
          <p:cNvPr id="319491" name="Text Box 3">
            <a:extLst>
              <a:ext uri="{FF2B5EF4-FFF2-40B4-BE49-F238E27FC236}">
                <a16:creationId xmlns:a16="http://schemas.microsoft.com/office/drawing/2014/main" id="{E50264AF-D9A5-7CDB-9A3C-17839F564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499" y="2978101"/>
            <a:ext cx="7626927" cy="3631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>
                <a:solidFill>
                  <a:srgbClr val="FF3300"/>
                </a:solidFill>
              </a:rPr>
              <a:t>Allegato V</a:t>
            </a:r>
            <a:r>
              <a:rPr lang="it-IT" altLang="it-IT" sz="2000" b="1" dirty="0"/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Requisiti di sicurezza delle attrezzature di lavoro </a:t>
            </a:r>
            <a:r>
              <a:rPr lang="it-IT" altLang="it-IT" sz="2000" b="1" dirty="0">
                <a:solidFill>
                  <a:srgbClr val="FF0000"/>
                </a:solidFill>
              </a:rPr>
              <a:t>costruite in assenza di disposizioni legislative e regolamentari di recepimento </a:t>
            </a:r>
            <a:r>
              <a:rPr lang="it-IT" altLang="it-IT" sz="2000" b="1" dirty="0"/>
              <a:t>delle direttive comunitarie di prodotto o messe a disposizione dei lavoratori antecedentemente alla data della loro emanazione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>
                <a:solidFill>
                  <a:srgbClr val="FF3300"/>
                </a:solidFill>
              </a:rPr>
              <a:t>Allegato VI</a:t>
            </a:r>
            <a:r>
              <a:rPr lang="it-IT" altLang="it-IT" sz="2000" b="1" dirty="0"/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Disposizioni concernenti l’uso delle attrezzature di lavoro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>
                <a:solidFill>
                  <a:srgbClr val="FF3300"/>
                </a:solidFill>
              </a:rPr>
              <a:t>Allegato VII</a:t>
            </a:r>
            <a:r>
              <a:rPr lang="it-IT" altLang="it-IT" sz="2000" b="1" dirty="0"/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Verifiche di attrezzature</a:t>
            </a:r>
            <a:endParaRPr lang="it-IT" altLang="it-IT" sz="2000" dirty="0"/>
          </a:p>
        </p:txBody>
      </p:sp>
      <p:sp>
        <p:nvSpPr>
          <p:cNvPr id="319493" name="Text Box 5">
            <a:extLst>
              <a:ext uri="{FF2B5EF4-FFF2-40B4-BE49-F238E27FC236}">
                <a16:creationId xmlns:a16="http://schemas.microsoft.com/office/drawing/2014/main" id="{A6F7DC36-5BA6-E090-51DD-BCDB750C5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809" y="372828"/>
            <a:ext cx="3179617" cy="35855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DIRETTIVA MACCHINE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RES che devono possedere le «MACCHINE»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per poter circolare liberamente all’interno dei paesi dell’Unione Europea</a:t>
            </a:r>
            <a:endParaRPr lang="it-IT" altLang="it-IT" sz="1400" b="1" dirty="0"/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it-IT" altLang="it-IT" sz="1400" b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0493047" cy="65556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1" eaLnBrk="1" hangingPunct="1"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</a:rPr>
              <a:t>CONFORMITA’ MACCHINE «USATE RIGENERATE»</a:t>
            </a:r>
          </a:p>
          <a:p>
            <a:pPr lvl="1" eaLnBrk="1" hangingPunct="1">
              <a:buFontTx/>
              <a:buNone/>
            </a:pPr>
            <a:endParaRPr lang="it-IT" altLang="it-IT" sz="2000" b="1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dirty="0">
                <a:solidFill>
                  <a:srgbClr val="FF0000"/>
                </a:solidFill>
                <a:latin typeface="Tahoma" panose="020B0604030504040204" pitchFamily="34" charset="0"/>
              </a:rPr>
              <a:t>Marcatura CE </a:t>
            </a:r>
            <a:r>
              <a:rPr lang="it-IT" altLang="it-IT" sz="2000" dirty="0">
                <a:latin typeface="Tahoma" panose="020B0604030504040204" pitchFamily="34" charset="0"/>
              </a:rPr>
              <a:t>: Certificare CE la macchina marcandola</a:t>
            </a:r>
          </a:p>
          <a:p>
            <a:pPr lvl="1" eaLnBrk="1" hangingPunct="1">
              <a:buFontTx/>
              <a:buNone/>
            </a:pPr>
            <a:endParaRPr lang="it-IT" altLang="it-IT" sz="2000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dirty="0">
                <a:solidFill>
                  <a:srgbClr val="FF0000"/>
                </a:solidFill>
                <a:latin typeface="Tahoma" panose="020B0604030504040204" pitchFamily="34" charset="0"/>
              </a:rPr>
              <a:t>Perizia asseverata </a:t>
            </a:r>
            <a:r>
              <a:rPr lang="it-IT" altLang="it-IT" sz="2000" dirty="0">
                <a:latin typeface="Tahoma" panose="020B0604030504040204" pitchFamily="34" charset="0"/>
              </a:rPr>
              <a:t>: Affidarsi ad un tecnico qualificato e usarla /venderla con una perizia asseverata</a:t>
            </a: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( la perizia asseverata può venire elaborata da qualsiasi professionista tecnico abilitato tramite l’iscrizione ad un albo professionale ( ingegnere - architetto……) serve ad attestare la sussistenza di tutti i requisiti tecnici necessari……..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b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La marcatura CE protegge di più l’azienda e il suo legale rappresentante…. Più considerata dagli organismi di controllo perché ha tutta la documentazione utile (fascicolo tecnico utile)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b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La perizia asseverata non può rilevare vizi occulti  in quanto si limita ad una ispezione visiva; pertanto non copre tutti gli aspetti e non dà sicura presunzione di conformità.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b="1" dirty="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1805132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3">
            <a:extLst>
              <a:ext uri="{FF2B5EF4-FFF2-40B4-BE49-F238E27FC236}">
                <a16:creationId xmlns:a16="http://schemas.microsoft.com/office/drawing/2014/main" id="{B5487859-8160-04A6-E1F7-8DB8C2A2A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164" y="122361"/>
            <a:ext cx="6883961" cy="461665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dist="107763" dir="135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it-IT" altLang="it-IT" sz="2400" b="1">
                <a:solidFill>
                  <a:srgbClr val="FF0000"/>
                </a:solidFill>
                <a:latin typeface="Tahoma" panose="020B0604030504040204" pitchFamily="34" charset="0"/>
              </a:rPr>
              <a:t> LE  NORME DI SICUREZZA SUL LAVORO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943263F-73DA-6684-B966-A13A8EF7950A}"/>
              </a:ext>
            </a:extLst>
          </p:cNvPr>
          <p:cNvSpPr txBox="1"/>
          <p:nvPr/>
        </p:nvSpPr>
        <p:spPr>
          <a:xfrm>
            <a:off x="1738313" y="928688"/>
            <a:ext cx="2500312" cy="58166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b="1" dirty="0"/>
              <a:t>Vecchio impianto</a:t>
            </a:r>
          </a:p>
          <a:p>
            <a:pPr algn="ctr">
              <a:defRPr/>
            </a:pPr>
            <a:r>
              <a:rPr lang="it-IT" b="1" dirty="0"/>
              <a:t>Normativo</a:t>
            </a:r>
          </a:p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Norme generali:</a:t>
            </a:r>
          </a:p>
          <a:p>
            <a:pPr>
              <a:defRPr/>
            </a:pPr>
            <a:r>
              <a:rPr lang="it-IT" dirty="0"/>
              <a:t>DPR 547/55</a:t>
            </a:r>
          </a:p>
          <a:p>
            <a:pPr>
              <a:defRPr/>
            </a:pPr>
            <a:r>
              <a:rPr lang="it-IT" dirty="0"/>
              <a:t>DPR 302/56</a:t>
            </a:r>
          </a:p>
          <a:p>
            <a:pPr>
              <a:defRPr/>
            </a:pPr>
            <a:r>
              <a:rPr lang="it-IT" dirty="0"/>
              <a:t>DPR 303/56</a:t>
            </a:r>
          </a:p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Norme Speciali:</a:t>
            </a:r>
          </a:p>
          <a:p>
            <a:pPr>
              <a:defRPr/>
            </a:pPr>
            <a:r>
              <a:rPr lang="it-IT" dirty="0"/>
              <a:t>DPR 164/56</a:t>
            </a:r>
          </a:p>
          <a:p>
            <a:pPr>
              <a:defRPr/>
            </a:pPr>
            <a:r>
              <a:rPr lang="it-IT" dirty="0"/>
              <a:t>DPR 320/56</a:t>
            </a:r>
          </a:p>
          <a:p>
            <a:pPr>
              <a:defRPr/>
            </a:pPr>
            <a:r>
              <a:rPr lang="it-IT" dirty="0"/>
              <a:t>DPR 321/56</a:t>
            </a:r>
          </a:p>
          <a:p>
            <a:pPr>
              <a:defRPr/>
            </a:pPr>
            <a:r>
              <a:rPr lang="it-IT" dirty="0">
                <a:solidFill>
                  <a:srgbClr val="FF0000"/>
                </a:solidFill>
              </a:rPr>
              <a:t>Codici e Costituzione</a:t>
            </a:r>
          </a:p>
          <a:p>
            <a:pPr>
              <a:defRPr/>
            </a:pPr>
            <a:endParaRPr lang="it-IT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Organi di Controllo</a:t>
            </a:r>
          </a:p>
          <a:p>
            <a:pPr>
              <a:defRPr/>
            </a:pPr>
            <a:endParaRPr lang="it-IT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Statuto dei Lavoratori</a:t>
            </a:r>
          </a:p>
          <a:p>
            <a:pPr algn="ctr">
              <a:defRPr/>
            </a:pPr>
            <a:r>
              <a:rPr lang="it-IT" dirty="0">
                <a:solidFill>
                  <a:srgbClr val="FF0000"/>
                </a:solidFill>
              </a:rPr>
              <a:t>(art. 9 - L.300/1970)</a:t>
            </a:r>
          </a:p>
          <a:p>
            <a:pPr algn="ctr">
              <a:defRPr/>
            </a:pPr>
            <a:endParaRPr lang="it-IT" dirty="0">
              <a:solidFill>
                <a:srgbClr val="FF0000"/>
              </a:solidFill>
            </a:endParaRPr>
          </a:p>
          <a:p>
            <a:pPr marL="342900" indent="-342900" algn="ctr">
              <a:buFontTx/>
              <a:buAutoNum type="arabicPlain" startAt="1978"/>
              <a:defRPr/>
            </a:pPr>
            <a:r>
              <a:rPr lang="it-IT" dirty="0">
                <a:solidFill>
                  <a:srgbClr val="FF0000"/>
                </a:solidFill>
              </a:rPr>
              <a:t>-  L. 833                Servizio Sanitario Nazionale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C11B131-CC2E-C493-067F-48E6CEC25A16}"/>
              </a:ext>
            </a:extLst>
          </p:cNvPr>
          <p:cNvSpPr txBox="1"/>
          <p:nvPr/>
        </p:nvSpPr>
        <p:spPr>
          <a:xfrm>
            <a:off x="4524375" y="1071563"/>
            <a:ext cx="2571750" cy="5509200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endParaRPr lang="it-IT" b="1" i="1" dirty="0"/>
          </a:p>
          <a:p>
            <a:pPr algn="ctr">
              <a:defRPr/>
            </a:pPr>
            <a:r>
              <a:rPr lang="it-IT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DIRETTIVA  SOCIALE</a:t>
            </a:r>
          </a:p>
          <a:p>
            <a:pPr>
              <a:defRPr/>
            </a:pPr>
            <a:endParaRPr lang="it-IT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it-IT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D.Lgs.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626/94</a:t>
            </a:r>
          </a:p>
          <a:p>
            <a:pPr algn="ctr">
              <a:defRPr/>
            </a:pPr>
            <a:r>
              <a:rPr lang="it-I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D.Lgs.</a:t>
            </a: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242/96 (integrativo)</a:t>
            </a:r>
          </a:p>
          <a:p>
            <a:pPr>
              <a:defRPr/>
            </a:pPr>
            <a:r>
              <a:rPr lang="it-IT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D.Lgs.</a:t>
            </a: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494/96</a:t>
            </a:r>
          </a:p>
          <a:p>
            <a:pPr>
              <a:defRPr/>
            </a:pP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(Sic. nei cantieri edili)</a:t>
            </a:r>
          </a:p>
          <a:p>
            <a:pPr>
              <a:defRPr/>
            </a:pP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it-IT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Sicurezza scritta (DVR)</a:t>
            </a:r>
          </a:p>
          <a:p>
            <a:pPr algn="ctr">
              <a:defRPr/>
            </a:pPr>
            <a:endParaRPr lang="it-IT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VALUTAZIONE DEI RISCHI</a:t>
            </a:r>
          </a:p>
          <a:p>
            <a:pPr algn="ctr">
              <a:defRPr/>
            </a:pPr>
            <a:endParaRPr lang="it-IT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T.U.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D.Lgs.</a:t>
            </a:r>
            <a:r>
              <a:rPr lang="it-IT" altLang="it-IT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81/08</a:t>
            </a:r>
          </a:p>
        </p:txBody>
      </p:sp>
      <p:sp>
        <p:nvSpPr>
          <p:cNvPr id="11269" name="CasellaDiTesto 7">
            <a:extLst>
              <a:ext uri="{FF2B5EF4-FFF2-40B4-BE49-F238E27FC236}">
                <a16:creationId xmlns:a16="http://schemas.microsoft.com/office/drawing/2014/main" id="{8FAD41EF-CC71-2435-642B-F79541AFE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8999" y="1071563"/>
            <a:ext cx="3557155" cy="4001095"/>
          </a:xfrm>
          <a:prstGeom prst="rect">
            <a:avLst/>
          </a:prstGeom>
          <a:noFill/>
          <a:ln w="38100">
            <a:solidFill>
              <a:srgbClr val="66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i="1" dirty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None/>
            </a:pPr>
            <a:r>
              <a:rPr lang="it-IT" sz="2000" b="1" i="1" dirty="0">
                <a:solidFill>
                  <a:srgbClr val="C00000"/>
                </a:solidFill>
              </a:rPr>
              <a:t>DIRETTIVE  DI  PRODOTTO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 i="1" dirty="0">
                <a:solidFill>
                  <a:srgbClr val="C00000"/>
                </a:solidFill>
              </a:rPr>
              <a:t>SICUREZZA  INTEGRATA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dirty="0"/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 dirty="0"/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B14F4D65-793E-0386-FB58-75DA0FA23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757" y="2387168"/>
            <a:ext cx="2332470" cy="1173162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2735A182-2A46-9726-2E0D-9DD6BB8EBE4A}"/>
              </a:ext>
            </a:extLst>
          </p:cNvPr>
          <p:cNvCxnSpPr>
            <a:cxnSpLocks/>
          </p:cNvCxnSpPr>
          <p:nvPr/>
        </p:nvCxnSpPr>
        <p:spPr>
          <a:xfrm flipV="1">
            <a:off x="789709" y="1776845"/>
            <a:ext cx="3448916" cy="467591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7636C22F-F3B2-CF64-CF95-8CF281E4A706}"/>
              </a:ext>
            </a:extLst>
          </p:cNvPr>
          <p:cNvCxnSpPr>
            <a:cxnSpLocks/>
          </p:cNvCxnSpPr>
          <p:nvPr/>
        </p:nvCxnSpPr>
        <p:spPr>
          <a:xfrm>
            <a:off x="1531088" y="765544"/>
            <a:ext cx="2801921" cy="5919706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0753E82-1E8F-C33B-1438-C8AF71CF456C}"/>
              </a:ext>
            </a:extLst>
          </p:cNvPr>
          <p:cNvSpPr txBox="1"/>
          <p:nvPr/>
        </p:nvSpPr>
        <p:spPr>
          <a:xfrm>
            <a:off x="7096125" y="278413"/>
            <a:ext cx="3570412" cy="1020098"/>
          </a:xfrm>
          <a:prstGeom prst="rect">
            <a:avLst/>
          </a:prstGeom>
          <a:solidFill>
            <a:srgbClr val="00B0F0"/>
          </a:solidFill>
          <a:scene3d>
            <a:camera prst="perspectiveContrastingLeftFacing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endParaRPr lang="it-IT" b="1" dirty="0"/>
          </a:p>
          <a:p>
            <a:pPr algn="ctr"/>
            <a:r>
              <a:rPr lang="it-IT" sz="2400" b="1" dirty="0"/>
              <a:t>DIRITTO  COMUNITARIO</a:t>
            </a:r>
          </a:p>
          <a:p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20037DBB-30ED-162C-54A8-78B38CFF9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686" y="4355706"/>
            <a:ext cx="3796850" cy="2946232"/>
          </a:xfrm>
          <a:prstGeom prst="rect">
            <a:avLst/>
          </a:prstGeom>
        </p:spPr>
      </p:pic>
      <p:sp>
        <p:nvSpPr>
          <p:cNvPr id="15" name="Freccia a destra 14">
            <a:extLst>
              <a:ext uri="{FF2B5EF4-FFF2-40B4-BE49-F238E27FC236}">
                <a16:creationId xmlns:a16="http://schemas.microsoft.com/office/drawing/2014/main" id="{0DDDB8CA-7C2B-6F13-01CA-329AA5A5D467}"/>
              </a:ext>
            </a:extLst>
          </p:cNvPr>
          <p:cNvSpPr/>
          <p:nvPr/>
        </p:nvSpPr>
        <p:spPr>
          <a:xfrm>
            <a:off x="7439891" y="5517573"/>
            <a:ext cx="976745" cy="870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C0719671-DA98-A1AB-DFE8-50B6E076E165}"/>
              </a:ext>
            </a:extLst>
          </p:cNvPr>
          <p:cNvCxnSpPr>
            <a:cxnSpLocks/>
          </p:cNvCxnSpPr>
          <p:nvPr/>
        </p:nvCxnSpPr>
        <p:spPr>
          <a:xfrm flipH="1">
            <a:off x="6656660" y="928688"/>
            <a:ext cx="1583573" cy="77252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86DE22D8-C0BA-1D64-5FB0-54C707F5BA30}"/>
              </a:ext>
            </a:extLst>
          </p:cNvPr>
          <p:cNvCxnSpPr>
            <a:cxnSpLocks/>
          </p:cNvCxnSpPr>
          <p:nvPr/>
        </p:nvCxnSpPr>
        <p:spPr>
          <a:xfrm>
            <a:off x="8383107" y="928688"/>
            <a:ext cx="296591" cy="8147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1301122" cy="5410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None/>
            </a:pPr>
            <a:r>
              <a:rPr lang="it-IT" sz="1800" b="0" i="0" dirty="0">
                <a:effectLst/>
                <a:latin typeface="Open Sans" panose="020B0606030504020204" pitchFamily="34" charset="0"/>
              </a:rPr>
              <a:t>Con una</a:t>
            </a:r>
            <a:r>
              <a:rPr lang="it-IT" sz="1800" b="1" i="0" dirty="0">
                <a:effectLst/>
                <a:latin typeface="Open Sans" panose="020B0606030504020204" pitchFamily="34" charset="0"/>
              </a:rPr>
              <a:t> perizia asseverata</a:t>
            </a:r>
            <a:r>
              <a:rPr lang="it-IT" sz="1800" b="0" i="0" dirty="0">
                <a:effectLst/>
                <a:latin typeface="Open Sans" panose="020B0606030504020204" pitchFamily="34" charset="0"/>
              </a:rPr>
              <a:t>, cioè una relazione datata e firmata da un tecnico qualificato, è possibile dichiarare che la macchina usata, non marcata CE o anche marcata CE, ma che ha subito interventi di manutenzione migliorativa e straordinaria tali da non comportare una nuova immissione sul mercato, è conforme ai requisiti essenziali di salute e sicurezza definiti dall’Allegato V del </a:t>
            </a:r>
            <a:r>
              <a:rPr lang="it-IT" sz="1800" b="0" i="0" dirty="0" err="1">
                <a:effectLst/>
                <a:latin typeface="Open Sans" panose="020B0606030504020204" pitchFamily="34" charset="0"/>
              </a:rPr>
              <a:t>D.Lgs.</a:t>
            </a:r>
            <a:r>
              <a:rPr lang="it-IT" sz="1800" b="0" i="0" dirty="0">
                <a:effectLst/>
                <a:latin typeface="Open Sans" panose="020B0606030504020204" pitchFamily="34" charset="0"/>
              </a:rPr>
              <a:t> 81/08.</a:t>
            </a:r>
          </a:p>
          <a:p>
            <a:pPr algn="ctr">
              <a:buNone/>
            </a:pPr>
            <a:r>
              <a:rPr lang="it-IT" sz="2400" b="1" dirty="0">
                <a:latin typeface="Open Sans" panose="020B0606030504020204" pitchFamily="34" charset="0"/>
              </a:rPr>
              <a:t>Ciò prevede</a:t>
            </a:r>
            <a:r>
              <a:rPr lang="it-IT" sz="2400" b="1" i="0" dirty="0">
                <a:effectLst/>
                <a:latin typeface="Open Sans" panose="020B0606030504020204" pitchFamily="34" charset="0"/>
              </a:rPr>
              <a:t>:</a:t>
            </a:r>
          </a:p>
          <a:p>
            <a:pPr algn="l">
              <a:buNone/>
            </a:pP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Nomina di un Tecnico qualificato;</a:t>
            </a:r>
            <a:b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Sopralluogo da parte del tecnico per verifica della macchina e della sua documentazione;</a:t>
            </a:r>
            <a:b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Analisi degli interventi di manutenzione migliorativa e straordinaria effettuati ai fini della sicurezza;</a:t>
            </a:r>
            <a:b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Analisi dei RESS (Requisiti Essenziali di Salute e Sicurezza) dell’Allegato V del D. Lgs. 81/2008 presi in esame e analisi dei provvedimenti adottati;</a:t>
            </a:r>
            <a:b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Predisposizione della Dichiarazione di Conformità all’allegato V del </a:t>
            </a:r>
            <a:r>
              <a:rPr lang="it-IT" sz="2400" b="0" i="0" dirty="0" err="1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D.Lgs.</a:t>
            </a: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 81/08 datata e firmata da parte del tecnico qualificato;</a:t>
            </a:r>
            <a:b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– Stesura della perizia che può essere resa in forma asseverata e/o giurata.</a:t>
            </a:r>
          </a:p>
        </p:txBody>
      </p:sp>
    </p:spTree>
    <p:extLst>
      <p:ext uri="{BB962C8B-B14F-4D97-AF65-F5344CB8AC3E}">
        <p14:creationId xmlns:p14="http://schemas.microsoft.com/office/powerpoint/2010/main" val="4222923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1301122" cy="64448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None/>
            </a:pPr>
            <a:r>
              <a:rPr lang="it-IT" sz="2400" b="0" i="0" dirty="0">
                <a:effectLst/>
                <a:latin typeface="Open Sans" panose="020B0606030504020204" pitchFamily="34" charset="0"/>
              </a:rPr>
              <a:t>Una relazione di </a:t>
            </a:r>
            <a:r>
              <a:rPr lang="it-IT" sz="2400" b="1" i="0" dirty="0">
                <a:effectLst/>
                <a:latin typeface="Open Sans" panose="020B0606030504020204" pitchFamily="34" charset="0"/>
              </a:rPr>
              <a:t>perizia in forma asseverata</a:t>
            </a:r>
            <a:r>
              <a:rPr lang="it-IT" sz="2400" b="0" i="0" dirty="0">
                <a:effectLst/>
                <a:latin typeface="Open Sans" panose="020B0606030504020204" pitchFamily="34" charset="0"/>
              </a:rPr>
              <a:t> e/o giurata da parte di un Tecnico qualificato, permette all’organizzazione di:</a:t>
            </a:r>
          </a:p>
          <a:p>
            <a:pPr algn="l">
              <a:buNone/>
            </a:pPr>
            <a:endParaRPr lang="it-IT" sz="2400" b="0" i="0" dirty="0">
              <a:effectLst/>
              <a:latin typeface="Open Sans" panose="020B0606030504020204" pitchFamily="34" charset="0"/>
            </a:endParaRPr>
          </a:p>
          <a:p>
            <a:pPr algn="l">
              <a:buNone/>
            </a:pPr>
            <a:r>
              <a:rPr lang="it-IT" sz="2400" b="0" i="0" dirty="0">
                <a:effectLst/>
                <a:latin typeface="Open Sans" panose="020B0606030504020204" pitchFamily="34" charset="0"/>
              </a:rPr>
              <a:t>– Avere la garanzia di un prodotto sicuro e conforme ai requisiti richiesti con particolare attenzione alla sicurezza;</a:t>
            </a:r>
          </a:p>
          <a:p>
            <a:pPr algn="l">
              <a:buNone/>
            </a:pPr>
            <a:br>
              <a:rPr lang="it-IT" sz="2400" b="0" i="0" dirty="0"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effectLst/>
                <a:latin typeface="Open Sans" panose="020B0606030504020204" pitchFamily="34" charset="0"/>
              </a:rPr>
              <a:t>– Avere la certezza di mettere a disposizione dei lavoratori e/o del mercato un prodotto </a:t>
            </a:r>
            <a:r>
              <a:rPr lang="it-IT" sz="2400" b="0" i="0" dirty="0" err="1">
                <a:effectLst/>
                <a:latin typeface="Open Sans" panose="020B0606030504020204" pitchFamily="34" charset="0"/>
              </a:rPr>
              <a:t>antinfortunisticamente</a:t>
            </a:r>
            <a:r>
              <a:rPr lang="it-IT" sz="2400" b="0" i="0" dirty="0">
                <a:effectLst/>
                <a:latin typeface="Open Sans" panose="020B0606030504020204" pitchFamily="34" charset="0"/>
              </a:rPr>
              <a:t> aggiornato allo stato dell’arte;</a:t>
            </a:r>
          </a:p>
          <a:p>
            <a:pPr algn="l">
              <a:buNone/>
            </a:pPr>
            <a:br>
              <a:rPr lang="it-IT" sz="2400" b="0" i="0" dirty="0"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effectLst/>
                <a:latin typeface="Open Sans" panose="020B0606030504020204" pitchFamily="34" charset="0"/>
              </a:rPr>
              <a:t>– Garantire la trasparenza nei confronti del mercato circa la conformità del bene che vuole essere ceduto;</a:t>
            </a:r>
          </a:p>
          <a:p>
            <a:pPr algn="l">
              <a:buNone/>
            </a:pPr>
            <a:br>
              <a:rPr lang="it-IT" sz="2400" b="0" i="0" dirty="0">
                <a:effectLst/>
                <a:latin typeface="Open Sans" panose="020B0606030504020204" pitchFamily="34" charset="0"/>
              </a:rPr>
            </a:br>
            <a:r>
              <a:rPr lang="it-IT" sz="2400" b="0" i="0" dirty="0">
                <a:effectLst/>
                <a:latin typeface="Open Sans" panose="020B0606030504020204" pitchFamily="34" charset="0"/>
              </a:rPr>
              <a:t>– Avere la certezza che tutta la documentazione prevista per l’utilizzo e/o la cessione d’uso della macchina sia aggiornata e conforme a quanto previsto dalla legislazione vigente.</a:t>
            </a:r>
          </a:p>
          <a:p>
            <a:pPr algn="l">
              <a:buNone/>
            </a:pPr>
            <a:endParaRPr lang="it-IT" sz="2400" b="0" i="0" dirty="0">
              <a:solidFill>
                <a:srgbClr val="FF0000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44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0493047" cy="60139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B0604020202020204" pitchFamily="18" charset="0"/>
              </a:rPr>
              <a:t>Perizia semplice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B0604020202020204" pitchFamily="18" charset="0"/>
              </a:rPr>
              <a:t>Si tratta di una relazione redatta e firmata dal tecnico, il quale, a seguito della raccolta delle informazioni e dell’elaborazione dei dati risponde al quesito richiesto. Non appone alcuna asseverazione circa il contenuto e non è responsabile della veridicità delle informazioni raccolte o fornite dal soggetto committente.</a:t>
            </a:r>
          </a:p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B0604020202020204" pitchFamily="18" charset="0"/>
              </a:rPr>
              <a:t>Perizia asseverata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B0604020202020204" pitchFamily="18" charset="0"/>
              </a:rPr>
              <a:t>Il tecnico non si limita a redigere la perizia, ma ne assevera circa la veridicità dei contenuti e la correttezza /professionalità dimostrata nell’adempiere al compito. 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B0604020202020204" pitchFamily="18" charset="0"/>
              </a:rPr>
              <a:t>Se ne assume quindi tutte le responsabilità, confermandone la certezza dei contenuti “sotto la propria personale responsabilità ” e attestandone, con un’apposita dichiarazione riportata nella perizia stessa, la veridicità; egli risponde, così, penalmente per eventuali falsi ideologici, oltre che materiali, in essa contenuti.</a:t>
            </a:r>
          </a:p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60503050406000203" pitchFamily="18" charset="0"/>
              </a:rPr>
              <a:t>Perizia giurata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La perizia giurata è il parere</a:t>
            </a:r>
            <a:r>
              <a:rPr lang="it-IT" sz="2000" b="1" i="0" dirty="0">
                <a:solidFill>
                  <a:srgbClr val="444444"/>
                </a:solidFill>
                <a:effectLst/>
                <a:latin typeface="inherit"/>
              </a:rPr>
              <a:t> più forte dal punto di visto legale</a:t>
            </a:r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, ma anche la più “pericolosa” per il tecnico, in quanto, in caso di falsa attestazione giurata si configura il reato previsto all’art. 483 del codice penale.</a:t>
            </a:r>
          </a:p>
          <a:p>
            <a:pPr algn="l" fontAlgn="base">
              <a:buNone/>
            </a:pPr>
            <a:endParaRPr lang="it-IT" sz="1400" b="0" i="0" dirty="0">
              <a:solidFill>
                <a:srgbClr val="444444"/>
              </a:solidFill>
              <a:effectLst/>
              <a:latin typeface="IBM Plex Serif" panose="020B0604020202020204" pitchFamily="18" charset="0"/>
            </a:endParaRPr>
          </a:p>
          <a:p>
            <a:pPr lvl="1" eaLnBrk="1" hangingPunct="1">
              <a:buFontTx/>
              <a:buNone/>
            </a:pPr>
            <a:endParaRPr lang="it-IT" alt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2832129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0493047" cy="54599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B0604020202020204" pitchFamily="18" charset="0"/>
              </a:rPr>
              <a:t>Perizia semplice o su carta libera per l’uso in proprio</a:t>
            </a:r>
          </a:p>
          <a:p>
            <a:pPr algn="l" fontAlgn="base">
              <a:buNone/>
            </a:pPr>
            <a:endParaRPr lang="it-IT" sz="2000" b="0" i="0" dirty="0">
              <a:solidFill>
                <a:srgbClr val="444444"/>
              </a:solidFill>
              <a:effectLst/>
              <a:latin typeface="IBM Plex Serif" panose="020B0604020202020204" pitchFamily="18" charset="0"/>
            </a:endParaRPr>
          </a:p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B0604020202020204" pitchFamily="18" charset="0"/>
              </a:rPr>
              <a:t>Perizia asseverata e giurata è richiesta per la vendita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B0604020202020204" pitchFamily="18" charset="0"/>
              </a:rPr>
              <a:t>Il tecnico non si limita a redigere la perizia, ma ne assevera circa la veridicità dei contenuti e la correttezza /professionalità dimostrata nell’adempiere al compito. 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B0604020202020204" pitchFamily="18" charset="0"/>
              </a:rPr>
              <a:t>Se ne assume quindi tutte le responsabilità, confermandone la certezza dei contenuti “sotto la propria personale responsabilità ” e attestandone, con un’apposita dichiarazione riportata nella perizia stessa, la veridicità; egli risponde, così, penalmente per eventuali falsi ideologici, oltre che materiali, in essa contenuti.</a:t>
            </a:r>
          </a:p>
          <a:p>
            <a:pPr algn="l" fontAlgn="base">
              <a:buNone/>
            </a:pPr>
            <a:r>
              <a:rPr lang="it-IT" sz="2000" b="1" i="0" dirty="0">
                <a:solidFill>
                  <a:srgbClr val="333333"/>
                </a:solidFill>
                <a:effectLst/>
                <a:latin typeface="IBM Plex Serif" panose="02060503050406000203" pitchFamily="18" charset="0"/>
              </a:rPr>
              <a:t>Perizia giurata</a:t>
            </a:r>
          </a:p>
          <a:p>
            <a:pPr algn="l" fontAlgn="base"/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La perizia giurata è il parere</a:t>
            </a:r>
            <a:r>
              <a:rPr lang="it-IT" sz="2000" b="1" i="0" dirty="0">
                <a:solidFill>
                  <a:srgbClr val="444444"/>
                </a:solidFill>
                <a:effectLst/>
                <a:latin typeface="inherit"/>
              </a:rPr>
              <a:t> più forte dal punto di visto legale</a:t>
            </a:r>
            <a:r>
              <a:rPr lang="it-IT" sz="2000" b="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, ma anche la più “pericolosa” per il tecnico, in quanto, in caso di falsa attestazione giurata si configura il reato previsto all’art. 483 del codice penale.</a:t>
            </a:r>
          </a:p>
          <a:p>
            <a:pPr algn="l" fontAlgn="base">
              <a:buNone/>
            </a:pPr>
            <a:endParaRPr lang="it-IT" sz="2000" b="0" i="0" dirty="0">
              <a:solidFill>
                <a:srgbClr val="444444"/>
              </a:solidFill>
              <a:effectLst/>
              <a:latin typeface="IBM Plex Serif" panose="02060503050406000203" pitchFamily="18" charset="0"/>
            </a:endParaRPr>
          </a:p>
          <a:p>
            <a:pPr algn="l" fontAlgn="base">
              <a:buNone/>
            </a:pPr>
            <a:endParaRPr lang="it-IT" sz="1400" b="0" i="0" dirty="0">
              <a:solidFill>
                <a:srgbClr val="444444"/>
              </a:solidFill>
              <a:effectLst/>
              <a:latin typeface="IBM Plex Serif" panose="020B0604020202020204" pitchFamily="18" charset="0"/>
            </a:endParaRPr>
          </a:p>
          <a:p>
            <a:pPr lvl="1" eaLnBrk="1" hangingPunct="1">
              <a:buFontTx/>
              <a:buNone/>
            </a:pPr>
            <a:endParaRPr lang="it-IT" alt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27034492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1386183" cy="28007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buNone/>
            </a:pPr>
            <a:r>
              <a:rPr lang="it-IT" sz="2000" b="1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IDONEITA’ DI  UNA ATTREZZATURA DI LAVORO</a:t>
            </a:r>
          </a:p>
          <a:p>
            <a:pPr algn="l" fontAlgn="base">
              <a:buNone/>
            </a:pPr>
            <a:endParaRPr lang="it-IT" sz="2000" dirty="0">
              <a:solidFill>
                <a:srgbClr val="444444"/>
              </a:solidFill>
              <a:latin typeface="IBM Plex Serif" panose="02060503050406000203" pitchFamily="18" charset="0"/>
            </a:endParaRPr>
          </a:p>
          <a:p>
            <a:pPr algn="l" fontAlgn="base">
              <a:buNone/>
            </a:pPr>
            <a:r>
              <a:rPr lang="it-IT" sz="2000" dirty="0">
                <a:solidFill>
                  <a:srgbClr val="444444"/>
                </a:solidFill>
                <a:latin typeface="IBM Plex Serif" panose="02060503050406000203" pitchFamily="18" charset="0"/>
              </a:rPr>
              <a:t>Il DVR attesta l’idoneità di una attrezzatura di lavoro sotto l’aspetto della </a:t>
            </a:r>
            <a:r>
              <a:rPr lang="it-IT" sz="2000" b="1" dirty="0">
                <a:solidFill>
                  <a:srgbClr val="444444"/>
                </a:solidFill>
                <a:latin typeface="IBM Plex Serif" panose="02060503050406000203" pitchFamily="18" charset="0"/>
              </a:rPr>
              <a:t>Valutazione dei Rischi</a:t>
            </a:r>
            <a:r>
              <a:rPr lang="it-IT" sz="2000" dirty="0">
                <a:solidFill>
                  <a:srgbClr val="444444"/>
                </a:solidFill>
                <a:latin typeface="IBM Plex Serif" panose="02060503050406000203" pitchFamily="18" charset="0"/>
              </a:rPr>
              <a:t>……  per l’uso in sicurezza ed è firmato dal </a:t>
            </a:r>
            <a:r>
              <a:rPr lang="it-IT" sz="2000" b="1" dirty="0">
                <a:solidFill>
                  <a:srgbClr val="444444"/>
                </a:solidFill>
                <a:latin typeface="IBM Plex Serif" panose="02060503050406000203" pitchFamily="18" charset="0"/>
              </a:rPr>
              <a:t>Datore di  lavoro</a:t>
            </a:r>
            <a:endParaRPr lang="it-IT" sz="2000" b="1" i="0" dirty="0">
              <a:solidFill>
                <a:srgbClr val="444444"/>
              </a:solidFill>
              <a:effectLst/>
              <a:latin typeface="IBM Plex Serif" panose="02060503050406000203" pitchFamily="18" charset="0"/>
            </a:endParaRPr>
          </a:p>
          <a:p>
            <a:pPr algn="l" fontAlgn="base">
              <a:buNone/>
            </a:pPr>
            <a:endParaRPr lang="it-IT" sz="2000" b="1" dirty="0">
              <a:solidFill>
                <a:srgbClr val="444444"/>
              </a:solidFill>
              <a:latin typeface="IBM Plex Serif" panose="02060503050406000203" pitchFamily="18" charset="0"/>
            </a:endParaRPr>
          </a:p>
          <a:p>
            <a:pPr algn="l" fontAlgn="base">
              <a:buNone/>
            </a:pPr>
            <a:r>
              <a:rPr lang="it-IT" sz="2000" dirty="0">
                <a:solidFill>
                  <a:srgbClr val="444444"/>
                </a:solidFill>
                <a:latin typeface="IBM Plex Serif" panose="02060503050406000203" pitchFamily="18" charset="0"/>
              </a:rPr>
              <a:t>La</a:t>
            </a:r>
            <a:r>
              <a:rPr lang="it-IT" sz="2000" b="1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 Dichiarazione di Rispondenza </a:t>
            </a:r>
            <a:r>
              <a:rPr lang="it-IT" sz="200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attesta la regolarità della attrezzatura ed è a firma di </a:t>
            </a:r>
            <a:r>
              <a:rPr lang="it-IT" sz="2000" b="1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persona Competente </a:t>
            </a:r>
            <a:r>
              <a:rPr lang="it-IT" sz="200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( con attributi di: </a:t>
            </a:r>
            <a:r>
              <a:rPr lang="it-IT" sz="2000" i="1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titolo di studio – iscrizione albo professionale – storia professionale – formazione professionale della persona</a:t>
            </a:r>
            <a:r>
              <a:rPr lang="it-IT" sz="2000" i="0" dirty="0">
                <a:solidFill>
                  <a:srgbClr val="444444"/>
                </a:solidFill>
                <a:effectLst/>
                <a:latin typeface="IBM Plex Serif" panose="02060503050406000203" pitchFamily="18" charset="0"/>
              </a:rPr>
              <a:t>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BCEA90-7600-411C-6783-0FC66490BC54}"/>
              </a:ext>
            </a:extLst>
          </p:cNvPr>
          <p:cNvSpPr txBox="1"/>
          <p:nvPr/>
        </p:nvSpPr>
        <p:spPr>
          <a:xfrm>
            <a:off x="275161" y="3228952"/>
            <a:ext cx="11483162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Una Macchina dopo  il ’96:</a:t>
            </a:r>
          </a:p>
          <a:p>
            <a:pPr marL="285750" indent="-285750">
              <a:buFontTx/>
              <a:buChar char="-"/>
            </a:pPr>
            <a:r>
              <a:rPr lang="it-IT" dirty="0"/>
              <a:t>È marcata «CE»</a:t>
            </a:r>
          </a:p>
          <a:p>
            <a:pPr marL="285750" indent="-285750">
              <a:buFontTx/>
              <a:buChar char="-"/>
            </a:pPr>
            <a:r>
              <a:rPr lang="it-IT" dirty="0"/>
              <a:t>E’ contrassegnata da targhetta metallica ( ragione Sociale – sede Legale – anno di costruzione – Dichiarazione di Conformità – Manuale di uso e manutenzione)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r>
              <a:rPr lang="it-IT" b="1" dirty="0"/>
              <a:t>Una Macchina prima del ‘96:</a:t>
            </a:r>
          </a:p>
          <a:p>
            <a:r>
              <a:rPr lang="it-IT" dirty="0"/>
              <a:t>- Contrassegnata da targhetta con nome del Fabbricante della macchina – anno di fabbricazione – manuale di uso e manutenzione – Dichiarazione rispondenza Allegato V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DA2882E-51EC-0ED4-702B-AF5DD670F57B}"/>
              </a:ext>
            </a:extLst>
          </p:cNvPr>
          <p:cNvSpPr txBox="1"/>
          <p:nvPr/>
        </p:nvSpPr>
        <p:spPr>
          <a:xfrm>
            <a:off x="341529" y="5773479"/>
            <a:ext cx="1141679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La rispondenza all’Allegato V non </a:t>
            </a:r>
            <a:r>
              <a:rPr lang="it-IT" dirty="0" err="1"/>
              <a:t>và</a:t>
            </a:r>
            <a:r>
              <a:rPr lang="it-IT" dirty="0"/>
              <a:t> confusa con la «Dichiarazione di conformità» e può firmarla una </a:t>
            </a:r>
            <a:r>
              <a:rPr lang="it-IT" b="1" dirty="0"/>
              <a:t>«persona competente» </a:t>
            </a:r>
            <a:r>
              <a:rPr lang="it-IT" dirty="0"/>
              <a:t>a differenza della «Dichiarazione di conformità» che la può firmare solo il Fabbricante…. Ovvero chi realizza la macchina.</a:t>
            </a:r>
          </a:p>
        </p:txBody>
      </p:sp>
    </p:spTree>
    <p:extLst>
      <p:ext uri="{BB962C8B-B14F-4D97-AF65-F5344CB8AC3E}">
        <p14:creationId xmlns:p14="http://schemas.microsoft.com/office/powerpoint/2010/main" val="4850458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>
            <a:extLst>
              <a:ext uri="{FF2B5EF4-FFF2-40B4-BE49-F238E27FC236}">
                <a16:creationId xmlns:a16="http://schemas.microsoft.com/office/drawing/2014/main" id="{30DD1E68-E146-3255-ED6E-2C80BC750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529" y="248736"/>
            <a:ext cx="10493047" cy="4616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1" eaLnBrk="1" hangingPunct="1"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</a:rPr>
              <a:t>VERIFICA DELLA MACCHINA «USATA»</a:t>
            </a:r>
          </a:p>
          <a:p>
            <a:pPr lvl="1" eaLnBrk="1" hangingPunct="1">
              <a:buFontTx/>
              <a:buNone/>
            </a:pPr>
            <a:endParaRPr lang="it-IT" altLang="it-IT" sz="2000" b="1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1- Macchinario immesso sul mercato dopo l’entrata in vigore della Direttiva Macchine (21/09/1996) già dotata della Conformità e quindi con marcatura CE</a:t>
            </a:r>
          </a:p>
          <a:p>
            <a:pPr lvl="1" eaLnBrk="1" hangingPunct="1">
              <a:buFontTx/>
              <a:buNone/>
            </a:pPr>
            <a:endParaRPr lang="it-IT" altLang="it-IT" sz="2000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2- Macchinario usato / prodotto prima dell’entrata in vigore della Direttiva Macchine accertarsi che sia adeguato ai livelli di sicurezza previsti dalla legislazione nazionale (</a:t>
            </a:r>
            <a:r>
              <a:rPr lang="it-IT" altLang="it-IT" sz="2000" dirty="0" err="1">
                <a:latin typeface="Tahoma" panose="020B0604030504040204" pitchFamily="34" charset="0"/>
              </a:rPr>
              <a:t>D.Lgs.</a:t>
            </a:r>
            <a:r>
              <a:rPr lang="it-IT" altLang="it-IT" sz="2000" dirty="0">
                <a:latin typeface="Tahoma" panose="020B0604030504040204" pitchFamily="34" charset="0"/>
              </a:rPr>
              <a:t> 81/08 – Allegato V)</a:t>
            </a:r>
          </a:p>
          <a:p>
            <a:pPr lvl="1" eaLnBrk="1" hangingPunct="1">
              <a:buFontTx/>
              <a:buNone/>
            </a:pPr>
            <a:endParaRPr lang="it-IT" altLang="it-IT" sz="2000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2000" dirty="0">
                <a:latin typeface="Tahoma" panose="020B0604030504040204" pitchFamily="34" charset="0"/>
              </a:rPr>
              <a:t>3 </a:t>
            </a:r>
            <a:r>
              <a:rPr lang="it-IT" altLang="it-IT" sz="2000" b="1" dirty="0">
                <a:latin typeface="Tahoma" panose="020B0604030504040204" pitchFamily="34" charset="0"/>
              </a:rPr>
              <a:t>– Macchinario usato e di provenienza extra UE va considerato come prima immissione e/o prima messa in servizio sul mercato…. Quindi soggetto alla Direttiva Macchine con l’obbligo della Marcatura CE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000" b="1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902B3EE-54D3-76CE-2DB1-09DABA187F3E}"/>
              </a:ext>
            </a:extLst>
          </p:cNvPr>
          <p:cNvSpPr txBox="1"/>
          <p:nvPr/>
        </p:nvSpPr>
        <p:spPr>
          <a:xfrm>
            <a:off x="1105786" y="4635795"/>
            <a:ext cx="10493047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Per realizzare un intervento di adeguamento ci sono due possibilità:</a:t>
            </a:r>
          </a:p>
          <a:p>
            <a:pPr marL="285750" indent="-285750">
              <a:buFontTx/>
              <a:buChar char="-"/>
            </a:pPr>
            <a:r>
              <a:rPr lang="it-IT" dirty="0"/>
              <a:t>Procedere con la Dichiarazione di conformità e Marcatura CE … così il prodotto potrà poi circolare liberamente sull’intero mercato Europeo;</a:t>
            </a:r>
          </a:p>
          <a:p>
            <a:pPr marL="285750" indent="-285750">
              <a:buFontTx/>
              <a:buChar char="-"/>
            </a:pPr>
            <a:r>
              <a:rPr lang="it-IT" dirty="0"/>
              <a:t>Effettuare le dovute verifiche, tramite persona esperta / abilitata che potrà rilasciare una dichiarazione di Rispondenza o in alternativa una perizia asseverata… (da valutare la necessità di apposizione delle targa di identificazione, redazione del Manuale uso e manutenzione aggiornato, ecc.</a:t>
            </a:r>
          </a:p>
        </p:txBody>
      </p:sp>
    </p:spTree>
    <p:extLst>
      <p:ext uri="{BB962C8B-B14F-4D97-AF65-F5344CB8AC3E}">
        <p14:creationId xmlns:p14="http://schemas.microsoft.com/office/powerpoint/2010/main" val="36478581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F6D5E3E-DFDF-462F-6FD2-AFB632AE3844}"/>
              </a:ext>
            </a:extLst>
          </p:cNvPr>
          <p:cNvSpPr txBox="1"/>
          <p:nvPr/>
        </p:nvSpPr>
        <p:spPr>
          <a:xfrm>
            <a:off x="542260" y="499730"/>
            <a:ext cx="1033484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0" i="0" dirty="0">
                <a:solidFill>
                  <a:srgbClr val="666666"/>
                </a:solidFill>
                <a:effectLst/>
                <a:latin typeface="Lato" panose="020F0502020204030203" pitchFamily="34" charset="0"/>
              </a:rPr>
              <a:t>Se vendo una macchina dopo il ’96 e questa è correttamente marcata CE, deve avere una targhetta metallica con scritto ragione sociale, sede legale, anno di costruzione e deve avere una dichiarazione di conformità della macchina e deve avere un manuale di uso e manutenzione, possibilmente nella lingua dell’utilizzatore che la sta comprando. </a:t>
            </a:r>
          </a:p>
          <a:p>
            <a:endParaRPr lang="it-IT" dirty="0">
              <a:solidFill>
                <a:srgbClr val="666666"/>
              </a:solidFill>
              <a:latin typeface="Lato" panose="020F0502020204030203" pitchFamily="34" charset="0"/>
            </a:endParaRPr>
          </a:p>
          <a:p>
            <a:r>
              <a:rPr lang="it-IT" b="0" i="0" dirty="0">
                <a:solidFill>
                  <a:srgbClr val="666666"/>
                </a:solidFill>
                <a:effectLst/>
                <a:latin typeface="Lato" panose="020F0502020204030203" pitchFamily="34" charset="0"/>
              </a:rPr>
              <a:t>Se invece la macchina è precedente al 1996  -VECCHIA -, deve avere il manuale di uso e manutenzione, una targhetta che identifichi il fabbricante della macchina e l’anno di fabbricazione e una </a:t>
            </a:r>
            <a:r>
              <a:rPr lang="it-IT" b="1" i="0" dirty="0">
                <a:solidFill>
                  <a:srgbClr val="666666"/>
                </a:solidFill>
                <a:effectLst/>
                <a:latin typeface="Lato" panose="020F0502020204030203" pitchFamily="34" charset="0"/>
              </a:rPr>
              <a:t>dichiarazione di rispondenza all’allegato V</a:t>
            </a:r>
            <a:r>
              <a:rPr lang="it-IT" b="0" i="0" dirty="0">
                <a:solidFill>
                  <a:srgbClr val="666666"/>
                </a:solidFill>
                <a:effectLst/>
                <a:latin typeface="Lato" panose="020F0502020204030203" pitchFamily="34" charset="0"/>
              </a:rPr>
              <a:t>. Mancando infatti la dichiarazione di conformità CE, manca qualcuno che firmi e che si prenda la responsabilità della sicurezza della macchina. </a:t>
            </a:r>
          </a:p>
          <a:p>
            <a:endParaRPr lang="it-IT" dirty="0">
              <a:solidFill>
                <a:srgbClr val="666666"/>
              </a:solidFill>
              <a:latin typeface="Lato" panose="020F0502020204030203" pitchFamily="34" charset="0"/>
            </a:endParaRPr>
          </a:p>
          <a:p>
            <a:r>
              <a:rPr lang="it-IT" b="0" i="0" dirty="0">
                <a:solidFill>
                  <a:srgbClr val="666666"/>
                </a:solidFill>
                <a:effectLst/>
                <a:latin typeface="Lato" panose="020F0502020204030203" pitchFamily="34" charset="0"/>
              </a:rPr>
              <a:t>Ma se invece dovessi vendere una macchina del 2001 marcata CE e conforme alle regole del 2001 ma non aggiornata ai tempi di oggi, </a:t>
            </a:r>
          </a:p>
          <a:p>
            <a:endParaRPr lang="it-IT" dirty="0">
              <a:latin typeface="Lato" panose="020F0502020204030203" pitchFamily="34" charset="0"/>
            </a:endParaRPr>
          </a:p>
          <a:p>
            <a:r>
              <a:rPr lang="it-IT" dirty="0">
                <a:latin typeface="Lato" panose="020F0502020204030203" pitchFamily="34" charset="0"/>
              </a:rPr>
              <a:t>L</a:t>
            </a:r>
            <a:r>
              <a:rPr lang="it-IT" b="0" i="0" dirty="0">
                <a:effectLst/>
                <a:latin typeface="Lato" panose="020F0502020204030203" pitchFamily="34" charset="0"/>
              </a:rPr>
              <a:t>’articolo 18, comma z,  del D. Lgs. 81/</a:t>
            </a:r>
            <a:r>
              <a:rPr lang="it-IT" dirty="0">
                <a:latin typeface="Lato" panose="020F0502020204030203" pitchFamily="34" charset="0"/>
              </a:rPr>
              <a:t>08 </a:t>
            </a:r>
          </a:p>
          <a:p>
            <a:r>
              <a:rPr lang="it-IT" sz="2400" b="0" i="0" dirty="0">
                <a:solidFill>
                  <a:srgbClr val="FF0000"/>
                </a:solidFill>
                <a:effectLst/>
                <a:latin typeface="Lato" panose="020F0502020204030203" pitchFamily="34" charset="0"/>
              </a:rPr>
              <a:t>prevede e pretende che vi sia un adeguamento al progresso tecnico.</a:t>
            </a:r>
            <a:r>
              <a:rPr lang="it-IT" b="0" i="0" dirty="0">
                <a:effectLst/>
                <a:latin typeface="Lato" panose="020F0502020204030203" pitchFamily="34" charset="0"/>
              </a:rPr>
              <a:t> </a:t>
            </a:r>
          </a:p>
          <a:p>
            <a:endParaRPr lang="it-IT" b="0" i="0" dirty="0">
              <a:solidFill>
                <a:srgbClr val="FF0000"/>
              </a:solidFill>
              <a:effectLst/>
              <a:latin typeface="Lato" panose="020F0502020204030203" pitchFamily="34" charset="0"/>
            </a:endParaRPr>
          </a:p>
          <a:p>
            <a:r>
              <a:rPr lang="it-IT" dirty="0">
                <a:solidFill>
                  <a:srgbClr val="FF0000"/>
                </a:solidFill>
                <a:latin typeface="Lato" panose="020F0502020204030203" pitchFamily="34" charset="0"/>
              </a:rPr>
              <a:t>……. Da valutare i «</a:t>
            </a:r>
            <a:r>
              <a:rPr lang="it-IT" sz="2400" dirty="0">
                <a:solidFill>
                  <a:srgbClr val="FF0000"/>
                </a:solidFill>
                <a:latin typeface="Lato" panose="020F0502020204030203" pitchFamily="34" charset="0"/>
              </a:rPr>
              <a:t>Rischi residui»</a:t>
            </a:r>
            <a:endParaRPr lang="it-IT" sz="2400" b="0" i="0" dirty="0">
              <a:solidFill>
                <a:srgbClr val="FF0000"/>
              </a:solidFill>
              <a:effectLst/>
              <a:latin typeface="Lato" panose="020F0502020204030203" pitchFamily="34" charset="0"/>
            </a:endParaRPr>
          </a:p>
          <a:p>
            <a:endParaRPr lang="it-IT" dirty="0">
              <a:solidFill>
                <a:srgbClr val="666666"/>
              </a:solidFill>
              <a:latin typeface="Lato" panose="020F0502020204030203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>
            <a:extLst>
              <a:ext uri="{FF2B5EF4-FFF2-40B4-BE49-F238E27FC236}">
                <a16:creationId xmlns:a16="http://schemas.microsoft.com/office/drawing/2014/main" id="{C854A482-DAC8-3949-A6B6-F8A1D413FA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0588" y="990600"/>
          <a:ext cx="3935412" cy="541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House" r:id="rId2" imgW="7463415" imgH="10573171" progId="CorelPhotoHouse.Document">
                  <p:embed/>
                </p:oleObj>
              </mc:Choice>
              <mc:Fallback>
                <p:oleObj name="PhotoHouse" r:id="rId2" imgW="7463415" imgH="10573171" progId="CorelPhotoHouse.Document">
                  <p:embed/>
                  <p:pic>
                    <p:nvPicPr>
                      <p:cNvPr id="321538" name="Object 2">
                        <a:extLst>
                          <a:ext uri="{FF2B5EF4-FFF2-40B4-BE49-F238E27FC236}">
                            <a16:creationId xmlns:a16="http://schemas.microsoft.com/office/drawing/2014/main" id="{C854A482-DAC8-3949-A6B6-F8A1D413FA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0588" y="990600"/>
                        <a:ext cx="3935412" cy="541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39" name="Object 3">
            <a:extLst>
              <a:ext uri="{FF2B5EF4-FFF2-40B4-BE49-F238E27FC236}">
                <a16:creationId xmlns:a16="http://schemas.microsoft.com/office/drawing/2014/main" id="{3A1E3865-4A8E-CB0C-A215-7F67C9C438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1219200"/>
          <a:ext cx="4343400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House" r:id="rId4" imgW="7463415" imgH="10573171" progId="CorelPhotoHouse.Document">
                  <p:embed/>
                </p:oleObj>
              </mc:Choice>
              <mc:Fallback>
                <p:oleObj name="PhotoHouse" r:id="rId4" imgW="7463415" imgH="10573171" progId="CorelPhotoHouse.Document">
                  <p:embed/>
                  <p:pic>
                    <p:nvPicPr>
                      <p:cNvPr id="321539" name="Object 3">
                        <a:extLst>
                          <a:ext uri="{FF2B5EF4-FFF2-40B4-BE49-F238E27FC236}">
                            <a16:creationId xmlns:a16="http://schemas.microsoft.com/office/drawing/2014/main" id="{3A1E3865-4A8E-CB0C-A215-7F67C9C438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219200"/>
                        <a:ext cx="4343400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92161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Oval 2">
            <a:extLst>
              <a:ext uri="{FF2B5EF4-FFF2-40B4-BE49-F238E27FC236}">
                <a16:creationId xmlns:a16="http://schemas.microsoft.com/office/drawing/2014/main" id="{1CF8BD94-CEE0-6C68-AF9F-63348303C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447800"/>
            <a:ext cx="3810000" cy="19812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  <a:cs typeface="Times New Roman" panose="02020603050405020304" pitchFamily="18" charset="0"/>
              </a:rPr>
              <a:t>ATTREZZATURE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2000" b="1" dirty="0">
                <a:latin typeface="Tahoma" panose="020B0604030504040204" pitchFamily="34" charset="0"/>
                <a:cs typeface="Times New Roman" panose="02020603050405020304" pitchFamily="18" charset="0"/>
              </a:rPr>
              <a:t>DI LAVORO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IT" sz="1200" dirty="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 i="1" dirty="0" err="1">
                <a:latin typeface="Tahoma" panose="020B0604030504040204" pitchFamily="34" charset="0"/>
                <a:cs typeface="Times New Roman" panose="02020603050405020304" pitchFamily="18" charset="0"/>
              </a:rPr>
              <a:t>D.Lgs.</a:t>
            </a:r>
            <a:r>
              <a:rPr lang="it-IT" altLang="it-IT" sz="1800" b="1" i="1" dirty="0">
                <a:latin typeface="Tahoma" panose="020B0604030504040204" pitchFamily="34" charset="0"/>
                <a:cs typeface="Times New Roman" panose="02020603050405020304" pitchFamily="18" charset="0"/>
              </a:rPr>
              <a:t> 81 / 2008</a:t>
            </a:r>
          </a:p>
          <a:p>
            <a:pPr>
              <a:spcBef>
                <a:spcPct val="0"/>
              </a:spcBef>
              <a:buFontTx/>
              <a:buNone/>
            </a:pPr>
            <a:endParaRPr lang="it-IT" altLang="it-IT" sz="1800" b="1" i="1" dirty="0">
              <a:latin typeface="Tahoma" panose="020B0604030504040204" pitchFamily="34" charset="0"/>
            </a:endParaRPr>
          </a:p>
        </p:txBody>
      </p:sp>
      <p:sp>
        <p:nvSpPr>
          <p:cNvPr id="322563" name="AutoShape 3">
            <a:extLst>
              <a:ext uri="{FF2B5EF4-FFF2-40B4-BE49-F238E27FC236}">
                <a16:creationId xmlns:a16="http://schemas.microsoft.com/office/drawing/2014/main" id="{13480058-2DBF-10AB-1132-813511EEE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410200"/>
            <a:ext cx="5715000" cy="9144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>
                <a:latin typeface="Tahoma" panose="020B0604030504040204" pitchFamily="34" charset="0"/>
                <a:cs typeface="Times New Roman" panose="02020603050405020304" pitchFamily="18" charset="0"/>
              </a:rPr>
              <a:t>          NORME TECNICHE SPECIFICHE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IT" sz="1200" i="1">
                <a:cs typeface="Times New Roman" panose="02020603050405020304" pitchFamily="18" charset="0"/>
              </a:rPr>
              <a:t> </a:t>
            </a:r>
            <a:endParaRPr lang="it-IT" altLang="it-IT" sz="2400"/>
          </a:p>
        </p:txBody>
      </p:sp>
      <p:sp>
        <p:nvSpPr>
          <p:cNvPr id="322564" name="AutoShape 4">
            <a:extLst>
              <a:ext uri="{FF2B5EF4-FFF2-40B4-BE49-F238E27FC236}">
                <a16:creationId xmlns:a16="http://schemas.microsoft.com/office/drawing/2014/main" id="{E75D96DD-5991-CF34-9A77-1425874C9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971800"/>
            <a:ext cx="3810000" cy="2686050"/>
          </a:xfrm>
          <a:prstGeom prst="irregularSeal1">
            <a:avLst/>
          </a:prstGeom>
          <a:solidFill>
            <a:srgbClr val="FF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>
                <a:cs typeface="Times New Roman" panose="02020603050405020304" pitchFamily="18" charset="0"/>
              </a:rPr>
              <a:t>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Titolo III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 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dirty="0">
                <a:cs typeface="Times New Roman" panose="02020603050405020304" pitchFamily="18" charset="0"/>
              </a:rPr>
              <a:t>Allegati</a:t>
            </a:r>
            <a:endParaRPr lang="it-IT" altLang="it-IT" sz="1200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 dirty="0"/>
          </a:p>
        </p:txBody>
      </p:sp>
      <p:sp>
        <p:nvSpPr>
          <p:cNvPr id="322565" name="Rectangle 5">
            <a:extLst>
              <a:ext uri="{FF2B5EF4-FFF2-40B4-BE49-F238E27FC236}">
                <a16:creationId xmlns:a16="http://schemas.microsoft.com/office/drawing/2014/main" id="{6390EC92-5BD3-E9C7-BC07-8628417FE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-12541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b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000"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66" name="Rectangle 8">
            <a:extLst>
              <a:ext uri="{FF2B5EF4-FFF2-40B4-BE49-F238E27FC236}">
                <a16:creationId xmlns:a16="http://schemas.microsoft.com/office/drawing/2014/main" id="{D530EEA5-AADD-7E19-727F-F1FC3F65B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-125413"/>
            <a:ext cx="91440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it-IT" altLang="it-IT" sz="120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67" name="Text Box 9">
            <a:extLst>
              <a:ext uri="{FF2B5EF4-FFF2-40B4-BE49-F238E27FC236}">
                <a16:creationId xmlns:a16="http://schemas.microsoft.com/office/drawing/2014/main" id="{B4797D3C-7648-9F13-4602-A48019AA1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914401"/>
            <a:ext cx="3276600" cy="396875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>
                <a:latin typeface="Tahoma" panose="020B0604030504040204" pitchFamily="34" charset="0"/>
              </a:rPr>
              <a:t>MACCHINA</a:t>
            </a:r>
          </a:p>
        </p:txBody>
      </p:sp>
      <p:sp>
        <p:nvSpPr>
          <p:cNvPr id="322568" name="Text Box 10">
            <a:extLst>
              <a:ext uri="{FF2B5EF4-FFF2-40B4-BE49-F238E27FC236}">
                <a16:creationId xmlns:a16="http://schemas.microsoft.com/office/drawing/2014/main" id="{F3A15D75-5788-DE0B-C635-214A3E8D6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2057401"/>
            <a:ext cx="1828800" cy="13112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VECCHIA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prima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21.09.1996</a:t>
            </a:r>
          </a:p>
        </p:txBody>
      </p:sp>
      <p:sp>
        <p:nvSpPr>
          <p:cNvPr id="322569" name="Text Box 11">
            <a:extLst>
              <a:ext uri="{FF2B5EF4-FFF2-40B4-BE49-F238E27FC236}">
                <a16:creationId xmlns:a16="http://schemas.microsoft.com/office/drawing/2014/main" id="{52154530-EA1F-FDA0-DFE4-1D02D1FB8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667001"/>
            <a:ext cx="1524000" cy="13112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NUOVA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dopo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>
                <a:latin typeface="Tahoma" panose="020B0604030504040204" pitchFamily="34" charset="0"/>
              </a:rPr>
              <a:t>21.09.1996</a:t>
            </a:r>
          </a:p>
        </p:txBody>
      </p:sp>
      <p:sp>
        <p:nvSpPr>
          <p:cNvPr id="322570" name="Oval 12">
            <a:extLst>
              <a:ext uri="{FF2B5EF4-FFF2-40B4-BE49-F238E27FC236}">
                <a16:creationId xmlns:a16="http://schemas.microsoft.com/office/drawing/2014/main" id="{AF7FEF5A-ED2D-025B-BAB6-E2BB214F9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3810000"/>
            <a:ext cx="3124200" cy="2590800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  <a:cs typeface="Times New Roman" panose="02020603050405020304" pitchFamily="18" charset="0"/>
              </a:rPr>
              <a:t>DIRETTIVA MACCHINE</a:t>
            </a:r>
            <a:endParaRPr lang="it-IT" altLang="it-IT" sz="1400" dirty="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  <a:cs typeface="Times New Roman" panose="02020603050405020304" pitchFamily="18" charset="0"/>
              </a:rPr>
              <a:t>DPR 459/96</a:t>
            </a:r>
            <a:endParaRPr lang="it-IT" altLang="it-IT" sz="1400" dirty="0"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+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ISTRUZIONI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  <a:t>D’USO E MANUTENZIONA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400" dirty="0"/>
          </a:p>
        </p:txBody>
      </p:sp>
      <p:sp>
        <p:nvSpPr>
          <p:cNvPr id="322571" name="AutoShape 13">
            <a:extLst>
              <a:ext uri="{FF2B5EF4-FFF2-40B4-BE49-F238E27FC236}">
                <a16:creationId xmlns:a16="http://schemas.microsoft.com/office/drawing/2014/main" id="{0DBA2ED2-31D3-D0A8-742D-C3D91CD75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114800"/>
            <a:ext cx="914400" cy="914400"/>
          </a:xfrm>
          <a:prstGeom prst="curvedLeftArrow">
            <a:avLst>
              <a:gd name="adj1" fmla="val 20000"/>
              <a:gd name="adj2" fmla="val 40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72" name="Line 14">
            <a:extLst>
              <a:ext uri="{FF2B5EF4-FFF2-40B4-BE49-F238E27FC236}">
                <a16:creationId xmlns:a16="http://schemas.microsoft.com/office/drawing/2014/main" id="{9F64EC79-0074-4AB8-DB95-518770C38F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29000" y="1447800"/>
            <a:ext cx="8382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3" name="Line 15">
            <a:extLst>
              <a:ext uri="{FF2B5EF4-FFF2-40B4-BE49-F238E27FC236}">
                <a16:creationId xmlns:a16="http://schemas.microsoft.com/office/drawing/2014/main" id="{95EE7075-F580-6958-30C7-7A61AC1EBF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447800"/>
            <a:ext cx="10668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4" name="Line 16">
            <a:extLst>
              <a:ext uri="{FF2B5EF4-FFF2-40B4-BE49-F238E27FC236}">
                <a16:creationId xmlns:a16="http://schemas.microsoft.com/office/drawing/2014/main" id="{4AF1F618-267B-592B-C245-69C2387B58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1447800"/>
            <a:ext cx="0" cy="2743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5" name="AutoShape 17">
            <a:extLst>
              <a:ext uri="{FF2B5EF4-FFF2-40B4-BE49-F238E27FC236}">
                <a16:creationId xmlns:a16="http://schemas.microsoft.com/office/drawing/2014/main" id="{E4F02DA0-6AF6-98CD-8F47-25C9FEC67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893" y="5846921"/>
            <a:ext cx="1600200" cy="838200"/>
          </a:xfrm>
          <a:prstGeom prst="rightArrow">
            <a:avLst>
              <a:gd name="adj1" fmla="val 50000"/>
              <a:gd name="adj2" fmla="val 477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2576" name="Line 18">
            <a:extLst>
              <a:ext uri="{FF2B5EF4-FFF2-40B4-BE49-F238E27FC236}">
                <a16:creationId xmlns:a16="http://schemas.microsoft.com/office/drawing/2014/main" id="{9939387F-5197-B067-CC97-C1D410230D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4000" y="1219200"/>
            <a:ext cx="13716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22577" name="Text Box 19">
            <a:extLst>
              <a:ext uri="{FF2B5EF4-FFF2-40B4-BE49-F238E27FC236}">
                <a16:creationId xmlns:a16="http://schemas.microsoft.com/office/drawing/2014/main" id="{117CE418-8DF0-94B1-299A-8F1CD7A3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093" y="5607903"/>
            <a:ext cx="3124200" cy="107721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>
                <a:solidFill>
                  <a:schemeClr val="accent2"/>
                </a:solidFill>
              </a:rPr>
              <a:t>Nuova Direttiva Macchine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/>
              <a:t>DECRETO LEGISLATIVO 27 gennaio 2010, n. 17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600" b="1" dirty="0"/>
              <a:t>Dal 06 marzo 2010</a:t>
            </a:r>
            <a:endParaRPr lang="it-IT" altLang="it-IT" sz="1600" dirty="0"/>
          </a:p>
        </p:txBody>
      </p:sp>
      <p:pic>
        <p:nvPicPr>
          <p:cNvPr id="322578" name="Picture 6">
            <a:extLst>
              <a:ext uri="{FF2B5EF4-FFF2-40B4-BE49-F238E27FC236}">
                <a16:creationId xmlns:a16="http://schemas.microsoft.com/office/drawing/2014/main" id="{E98F70C6-9C19-D34D-059B-0FF798080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1"/>
            <a:ext cx="2667000" cy="15652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237E9046-F806-C5EC-E222-3A65C0DDF4A8}"/>
              </a:ext>
            </a:extLst>
          </p:cNvPr>
          <p:cNvSpPr txBox="1"/>
          <p:nvPr/>
        </p:nvSpPr>
        <p:spPr>
          <a:xfrm>
            <a:off x="5762847" y="6060558"/>
            <a:ext cx="571500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/>
              <a:t>NUOVO REGOLAMENTO MACCHINE  25/1/2023</a:t>
            </a:r>
          </a:p>
          <a:p>
            <a:r>
              <a:rPr lang="it-IT" dirty="0"/>
              <a:t>(Prima approvazione del Parlamento Europeo)</a:t>
            </a:r>
          </a:p>
        </p:txBody>
      </p:sp>
    </p:spTree>
    <p:extLst>
      <p:ext uri="{BB962C8B-B14F-4D97-AF65-F5344CB8AC3E}">
        <p14:creationId xmlns:p14="http://schemas.microsoft.com/office/powerpoint/2010/main" val="2445138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Text Box 3">
            <a:extLst>
              <a:ext uri="{FF2B5EF4-FFF2-40B4-BE49-F238E27FC236}">
                <a16:creationId xmlns:a16="http://schemas.microsoft.com/office/drawing/2014/main" id="{C01F2EB0-4AA1-E139-5098-6EB70EE0D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1425" y="1423988"/>
            <a:ext cx="4298950" cy="3606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Uso delle attrezzature di lavoro</a:t>
            </a:r>
            <a:endParaRPr lang="it-IT" altLang="it-IT" sz="1400" dirty="0"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1400" dirty="0">
                <a:solidFill>
                  <a:srgbClr val="FF0000"/>
                </a:solidFill>
                <a:latin typeface="Tahoma" panose="020B0604030504040204" pitchFamily="34" charset="0"/>
              </a:rPr>
              <a:t>Art. 70 – Requisiti di sicurezza</a:t>
            </a:r>
          </a:p>
          <a:p>
            <a:pPr lvl="1" eaLnBrk="1" hangingPunct="1">
              <a:buFontTx/>
              <a:buNone/>
            </a:pPr>
            <a:endParaRPr lang="it-IT" altLang="it-IT" sz="14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lvl="1" eaLnBrk="1" hangingPunct="1">
              <a:buFontTx/>
              <a:buNone/>
            </a:pPr>
            <a:br>
              <a:rPr lang="it-IT" altLang="it-IT" sz="1400" dirty="0">
                <a:latin typeface="Tahoma" panose="020B0604030504040204" pitchFamily="34" charset="0"/>
                <a:cs typeface="Times New Roman" panose="02020603050405020304" pitchFamily="18" charset="0"/>
              </a:rPr>
            </a:br>
            <a:r>
              <a:rPr lang="it-IT" altLang="it-IT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DICHIARAZIONE </a:t>
            </a:r>
            <a:r>
              <a:rPr lang="it-IT" altLang="it-IT" sz="1400" dirty="0"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DI  CONFORMITA’</a:t>
            </a:r>
          </a:p>
          <a:p>
            <a:pPr lvl="1" eaLnBrk="1" hangingPunct="1">
              <a:buFontTx/>
              <a:buNone/>
            </a:pPr>
            <a:endParaRPr lang="it-IT" altLang="it-IT" sz="1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ATTESTAZIONE DI CONFORMITA’ ai RES: </a:t>
            </a:r>
            <a:r>
              <a:rPr lang="it-IT" altLang="it-IT" sz="1400" b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Marcatura CE</a:t>
            </a:r>
          </a:p>
          <a:p>
            <a:pPr lvl="1" eaLnBrk="1" hangingPunct="1">
              <a:buFontTx/>
              <a:buNone/>
            </a:pPr>
            <a:endParaRPr lang="it-IT" altLang="it-IT" sz="1400" b="1" dirty="0">
              <a:solidFill>
                <a:srgbClr val="33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MANUALE USO E MANUTENZIONE</a:t>
            </a:r>
          </a:p>
          <a:p>
            <a:pPr lvl="1" eaLnBrk="1" hangingPunct="1">
              <a:buFontTx/>
              <a:buNone/>
            </a:pPr>
            <a:endParaRPr lang="it-IT" altLang="it-IT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it-IT" altLang="it-IT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</a:p>
          <a:p>
            <a:pPr lvl="1" eaLnBrk="1" hangingPunct="1">
              <a:buFontTx/>
              <a:buNone/>
            </a:pPr>
            <a:r>
              <a:rPr lang="it-IT" altLang="it-IT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it-IT" altLang="it-IT" sz="2400" dirty="0"/>
          </a:p>
        </p:txBody>
      </p:sp>
      <p:pic>
        <p:nvPicPr>
          <p:cNvPr id="323587" name="Picture 6">
            <a:extLst>
              <a:ext uri="{FF2B5EF4-FFF2-40B4-BE49-F238E27FC236}">
                <a16:creationId xmlns:a16="http://schemas.microsoft.com/office/drawing/2014/main" id="{86F92ED1-169B-FFD9-255A-49FF8BB1C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2359026"/>
            <a:ext cx="3581400" cy="2100263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BA8B019E-5287-B65D-0332-C7C1F6314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784" y="270308"/>
            <a:ext cx="1674374" cy="1255861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249F22C-6208-AE38-D169-D1BF4AC68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0465" y="1843903"/>
            <a:ext cx="1810669" cy="1585097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183B08-FD6A-6F90-F66C-4D164FB19DF2}"/>
              </a:ext>
            </a:extLst>
          </p:cNvPr>
          <p:cNvSpPr txBox="1"/>
          <p:nvPr/>
        </p:nvSpPr>
        <p:spPr>
          <a:xfrm>
            <a:off x="267171" y="249105"/>
            <a:ext cx="7723437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DIRETTIVE DI PRODOTTO</a:t>
            </a:r>
          </a:p>
          <a:p>
            <a:r>
              <a:rPr lang="it-IT" dirty="0"/>
              <a:t>Redatte secondo l’art. 95 del trattato di Roma (25 marzo 1957) </a:t>
            </a:r>
          </a:p>
          <a:p>
            <a:r>
              <a:rPr lang="it-IT" dirty="0"/>
              <a:t>1° trattato che istituisce la Comunità Economica Europea(CEE)</a:t>
            </a:r>
          </a:p>
          <a:p>
            <a:r>
              <a:rPr lang="it-IT" dirty="0"/>
              <a:t>2° trattato la Comunità Europea dell’Energia Atomica (EURATOM)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B7D5744-437E-68B9-619A-CFEDCCA6051B}"/>
              </a:ext>
            </a:extLst>
          </p:cNvPr>
          <p:cNvSpPr txBox="1"/>
          <p:nvPr/>
        </p:nvSpPr>
        <p:spPr>
          <a:xfrm>
            <a:off x="1191963" y="1765448"/>
            <a:ext cx="7803573" cy="14773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FINALITA’</a:t>
            </a:r>
          </a:p>
          <a:p>
            <a:pPr marL="285750" indent="-285750">
              <a:buFontTx/>
              <a:buChar char="-"/>
            </a:pPr>
            <a:r>
              <a:rPr lang="it-IT" dirty="0"/>
              <a:t>Libera circolazione delle merci sul territorio Comunitario;</a:t>
            </a:r>
          </a:p>
          <a:p>
            <a:pPr marL="285750" indent="-285750">
              <a:buFontTx/>
              <a:buChar char="-"/>
            </a:pPr>
            <a:r>
              <a:rPr lang="it-IT" dirty="0"/>
              <a:t>Salvaguardia della Sicurezza e della Salute dei cittadini della Comunità rispetto alla circolazione dei prodotti.</a:t>
            </a:r>
          </a:p>
          <a:p>
            <a:pPr marL="285750" indent="-285750">
              <a:buFontTx/>
              <a:buChar char="-"/>
            </a:pPr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6F47E0A-B6CA-F5A9-2B27-61CCC1CDBB9E}"/>
              </a:ext>
            </a:extLst>
          </p:cNvPr>
          <p:cNvSpPr txBox="1"/>
          <p:nvPr/>
        </p:nvSpPr>
        <p:spPr>
          <a:xfrm>
            <a:off x="498763" y="3429000"/>
            <a:ext cx="7491845" cy="126188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DIRETTIVA MACCHINE </a:t>
            </a:r>
            <a:r>
              <a:rPr lang="it-IT" b="1" dirty="0">
                <a:solidFill>
                  <a:srgbClr val="FF0000"/>
                </a:solidFill>
              </a:rPr>
              <a:t>- </a:t>
            </a:r>
            <a:r>
              <a:rPr lang="it-IT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DIRETTIVE DI PRODOTTO )</a:t>
            </a:r>
          </a:p>
          <a:p>
            <a:pPr marL="285750" indent="-285750">
              <a:buFontTx/>
              <a:buChar char="-"/>
            </a:pPr>
            <a:r>
              <a:rPr lang="it-IT" sz="2000" dirty="0"/>
              <a:t>Ha lo scopo di normare la costruzione delle Macchine </a:t>
            </a:r>
          </a:p>
          <a:p>
            <a:r>
              <a:rPr lang="it-IT" sz="2000" dirty="0"/>
              <a:t>     al fine di garantire la sicurezza dell’utilizzatore</a:t>
            </a:r>
          </a:p>
          <a:p>
            <a:pPr marL="285750" indent="-285750">
              <a:buFontTx/>
              <a:buChar char="-"/>
            </a:pPr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4BC9DB7-79D1-60A0-E4C2-03EDF6E11606}"/>
              </a:ext>
            </a:extLst>
          </p:cNvPr>
          <p:cNvSpPr txBox="1"/>
          <p:nvPr/>
        </p:nvSpPr>
        <p:spPr>
          <a:xfrm>
            <a:off x="189627" y="4825026"/>
            <a:ext cx="3694681" cy="175432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1^  DIRETTIVA MACCHINE</a:t>
            </a:r>
          </a:p>
          <a:p>
            <a:endParaRPr lang="it-IT" b="1" dirty="0"/>
          </a:p>
          <a:p>
            <a:r>
              <a:rPr lang="it-IT" b="1" dirty="0"/>
              <a:t>DIRETTIVA 89/392/CEE</a:t>
            </a:r>
          </a:p>
          <a:p>
            <a:r>
              <a:rPr lang="it-IT" dirty="0"/>
              <a:t>In Europa dal 1° gennaio 1995</a:t>
            </a:r>
          </a:p>
          <a:p>
            <a:r>
              <a:rPr lang="it-IT" dirty="0"/>
              <a:t>In Italia recepimento con DPR 459/96</a:t>
            </a:r>
          </a:p>
          <a:p>
            <a:r>
              <a:rPr lang="it-IT" dirty="0"/>
              <a:t>In vigore dal 21 settembre 1996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190CD4C-D7B6-47B7-056E-D105B28F9991}"/>
              </a:ext>
            </a:extLst>
          </p:cNvPr>
          <p:cNvSpPr txBox="1"/>
          <p:nvPr/>
        </p:nvSpPr>
        <p:spPr>
          <a:xfrm>
            <a:off x="4094092" y="4815553"/>
            <a:ext cx="4003816" cy="175432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2^  DIRETTIVA MACCHINE</a:t>
            </a:r>
          </a:p>
          <a:p>
            <a:endParaRPr lang="it-IT" b="1" dirty="0"/>
          </a:p>
          <a:p>
            <a:r>
              <a:rPr lang="it-IT" b="1" dirty="0"/>
              <a:t>DIRETTIVA 2006/42/CEE</a:t>
            </a:r>
          </a:p>
          <a:p>
            <a:r>
              <a:rPr lang="it-IT" dirty="0"/>
              <a:t>In Europa dal 29 giugno 2006</a:t>
            </a:r>
          </a:p>
          <a:p>
            <a:r>
              <a:rPr lang="it-IT" dirty="0"/>
              <a:t>In Italia recepimento con </a:t>
            </a:r>
            <a:r>
              <a:rPr lang="it-IT" dirty="0" err="1"/>
              <a:t>D.Lgs.</a:t>
            </a:r>
            <a:r>
              <a:rPr lang="it-IT" dirty="0"/>
              <a:t> 17/2010</a:t>
            </a:r>
          </a:p>
          <a:p>
            <a:r>
              <a:rPr lang="it-IT" dirty="0"/>
              <a:t>In vigore dal 06 marzo 2010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9C63887-D75B-7F4E-0DA5-50D00FD89605}"/>
              </a:ext>
            </a:extLst>
          </p:cNvPr>
          <p:cNvSpPr txBox="1"/>
          <p:nvPr/>
        </p:nvSpPr>
        <p:spPr>
          <a:xfrm>
            <a:off x="8326091" y="3746734"/>
            <a:ext cx="3694681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it-IT" b="1" dirty="0"/>
              <a:t>NUOVO REGOLAMENTO MACCHINE</a:t>
            </a:r>
          </a:p>
          <a:p>
            <a:endParaRPr lang="it-IT" b="1" dirty="0"/>
          </a:p>
          <a:p>
            <a:r>
              <a:rPr lang="it-IT" b="1" dirty="0"/>
              <a:t>25/01/2023 Approvazione del PARLAMENTO EUROPEO </a:t>
            </a:r>
          </a:p>
          <a:p>
            <a:r>
              <a:rPr lang="it-IT" dirty="0"/>
              <a:t>In vigore dopo 20 gg dalla pubblicazione;</a:t>
            </a:r>
          </a:p>
          <a:p>
            <a:r>
              <a:rPr lang="it-IT" dirty="0"/>
              <a:t>Applicazione dopo 42 mesi dalla data di entrata in vigore (abrogazione della DIRETTIVA 2006/42/CE</a:t>
            </a:r>
          </a:p>
        </p:txBody>
      </p:sp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305B697D-4332-9AC2-B42A-E9BAC07A143C}"/>
              </a:ext>
            </a:extLst>
          </p:cNvPr>
          <p:cNvSpPr/>
          <p:nvPr/>
        </p:nvSpPr>
        <p:spPr>
          <a:xfrm>
            <a:off x="7232073" y="4061028"/>
            <a:ext cx="865835" cy="14773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9B053AA2-B941-41C3-DB7D-6F93767E2A1B}"/>
              </a:ext>
            </a:extLst>
          </p:cNvPr>
          <p:cNvSpPr/>
          <p:nvPr/>
        </p:nvSpPr>
        <p:spPr>
          <a:xfrm>
            <a:off x="363682" y="1943100"/>
            <a:ext cx="550718" cy="103909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in giù 3">
            <a:extLst>
              <a:ext uri="{FF2B5EF4-FFF2-40B4-BE49-F238E27FC236}">
                <a16:creationId xmlns:a16="http://schemas.microsoft.com/office/drawing/2014/main" id="{3BC1D62F-6888-12BD-F981-9EEACF4E5CFC}"/>
              </a:ext>
            </a:extLst>
          </p:cNvPr>
          <p:cNvSpPr/>
          <p:nvPr/>
        </p:nvSpPr>
        <p:spPr>
          <a:xfrm>
            <a:off x="5870864" y="4239491"/>
            <a:ext cx="865835" cy="5760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04781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>
            <a:extLst>
              <a:ext uri="{FF2B5EF4-FFF2-40B4-BE49-F238E27FC236}">
                <a16:creationId xmlns:a16="http://schemas.microsoft.com/office/drawing/2014/main" id="{DC7AA1B0-EE94-E98E-F048-6504B1DB00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404814"/>
            <a:ext cx="7772400" cy="2808287"/>
          </a:xfrm>
          <a:solidFill>
            <a:srgbClr val="FFFF00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t"/>
          <a:lstStyle/>
          <a:p>
            <a:pPr eaLnBrk="1" hangingPunct="1"/>
            <a:r>
              <a:rPr lang="it-IT" altLang="it-IT" sz="2000">
                <a:solidFill>
                  <a:schemeClr val="accent2"/>
                </a:solidFill>
                <a:latin typeface="Arial" panose="020B0604020202020204" pitchFamily="34" charset="0"/>
              </a:rPr>
              <a:t>NUOVA DIRETTIVA</a:t>
            </a:r>
            <a:br>
              <a:rPr lang="it-IT" altLang="it-IT" sz="20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>
                <a:solidFill>
                  <a:schemeClr val="accent2"/>
                </a:solidFill>
                <a:latin typeface="Arial" panose="020B0604020202020204" pitchFamily="34" charset="0"/>
              </a:rPr>
              <a:t>D.Lgs. 27 gennaio 2010, n. 27</a:t>
            </a:r>
            <a:br>
              <a:rPr lang="it-IT" altLang="it-IT" sz="20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  <a:t>attuazione della direttiva 2006/42/CE</a:t>
            </a:r>
            <a:b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  <a:t>relativa alle macchine</a:t>
            </a:r>
            <a:b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  <a:t>e che modifica la direttiva 95/16/CE </a:t>
            </a:r>
            <a:b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  <a:t>relativa agli ascensori</a:t>
            </a:r>
            <a:br>
              <a:rPr lang="it-IT" altLang="it-IT" sz="2000" i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it-IT" altLang="it-IT" sz="2000" i="1">
                <a:latin typeface="Arial" panose="020B0604020202020204" pitchFamily="34" charset="0"/>
              </a:rPr>
              <a:t>( G.U. 19 febbraio 2010, n. 41, suppl.ord.)</a:t>
            </a:r>
            <a:endParaRPr lang="it-IT" altLang="it-IT" sz="2000">
              <a:latin typeface="Arial" panose="020B0604020202020204" pitchFamily="34" charset="0"/>
            </a:endParaRPr>
          </a:p>
        </p:txBody>
      </p:sp>
      <p:sp>
        <p:nvSpPr>
          <p:cNvPr id="324611" name="Text Box 3">
            <a:extLst>
              <a:ext uri="{FF2B5EF4-FFF2-40B4-BE49-F238E27FC236}">
                <a16:creationId xmlns:a16="http://schemas.microsoft.com/office/drawing/2014/main" id="{D1DC3C22-77F5-EA28-B5A8-4EA158EA5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0" y="3857625"/>
            <a:ext cx="7848600" cy="2770188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400"/>
              <a:t>Applicazione: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b="1"/>
              <a:t> Macchine  -  Attrezzature intercambiabili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b="1"/>
              <a:t> Componenti di sicurezza  -  Accessori di sollevamento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b="1"/>
              <a:t> Catene, funi e cinghie  -  Dispositivi amovibili di trasmissione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/>
              <a:t> meccanica - Quasi macchine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endParaRPr lang="it-IT" altLang="it-IT" sz="2000"/>
          </a:p>
        </p:txBody>
      </p:sp>
      <p:sp>
        <p:nvSpPr>
          <p:cNvPr id="324612" name="AutoShape 4">
            <a:extLst>
              <a:ext uri="{FF2B5EF4-FFF2-40B4-BE49-F238E27FC236}">
                <a16:creationId xmlns:a16="http://schemas.microsoft.com/office/drawing/2014/main" id="{AE3D796C-B62E-0080-2843-124FEE5F3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564" y="2492376"/>
            <a:ext cx="1857375" cy="1584325"/>
          </a:xfrm>
          <a:prstGeom prst="downArrow">
            <a:avLst>
              <a:gd name="adj1" fmla="val 50000"/>
              <a:gd name="adj2" fmla="val 457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24613" name="Text Box 7">
            <a:extLst>
              <a:ext uri="{FF2B5EF4-FFF2-40B4-BE49-F238E27FC236}">
                <a16:creationId xmlns:a16="http://schemas.microsoft.com/office/drawing/2014/main" id="{05BA9161-EA2D-B20D-7856-49787D27C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349501"/>
            <a:ext cx="1441450" cy="1384995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/>
              <a:t>DPR 459/96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/>
              <a:t>abrogato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Picture 2">
            <a:extLst>
              <a:ext uri="{FF2B5EF4-FFF2-40B4-BE49-F238E27FC236}">
                <a16:creationId xmlns:a16="http://schemas.microsoft.com/office/drawing/2014/main" id="{17AFCF34-070F-7F58-C938-88D6AA1F1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6" y="376239"/>
            <a:ext cx="7286625" cy="622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3">
            <a:extLst>
              <a:ext uri="{FF2B5EF4-FFF2-40B4-BE49-F238E27FC236}">
                <a16:creationId xmlns:a16="http://schemas.microsoft.com/office/drawing/2014/main" id="{08BC0A59-D389-82C7-A59C-B1FE6EE8C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2013" y="1700214"/>
            <a:ext cx="777240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40000"/>
              </a:spcBef>
              <a:buClr>
                <a:schemeClr val="tx1"/>
              </a:buClr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</a:rPr>
              <a:t>Nome e indirizzo del fabbricante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</a:rPr>
              <a:t>Marcatura CE (fac-simile a lato)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</a:rPr>
              <a:t>Descrizione, Tipo e Modello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</a:rPr>
              <a:t>Eventuale numero di serie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</a:rPr>
              <a:t>Anno di costruzione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  <a:buFont typeface="Tahoma" panose="020B0604030504040204" pitchFamily="34" charset="0"/>
              <a:buChar char="•"/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Indicazione che la macchina </a:t>
            </a:r>
            <a:r>
              <a:rPr lang="it-IT" altLang="it-IT" sz="20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 destinata all'uso in atmosfera esplosiva </a:t>
            </a:r>
            <a:r>
              <a:rPr lang="it-IT" altLang="it-IT" sz="2000">
                <a:latin typeface="Tahoma" panose="020B0604030504040204" pitchFamily="34" charset="0"/>
                <a:cs typeface="Arial" panose="020B0604020202020204" pitchFamily="34" charset="0"/>
              </a:rPr>
              <a:t>(se applicabile)</a:t>
            </a:r>
          </a:p>
          <a:p>
            <a:pPr algn="just" eaLnBrk="1" hangingPunct="1">
              <a:spcBef>
                <a:spcPct val="40000"/>
              </a:spcBef>
              <a:buClr>
                <a:schemeClr val="tx1"/>
              </a:buClr>
              <a:buFont typeface="Tahoma" panose="020B0604030504040204" pitchFamily="34" charset="0"/>
              <a:buChar char="•"/>
            </a:pPr>
            <a:r>
              <a:rPr lang="it-IT" altLang="it-IT" sz="2000">
                <a:solidFill>
                  <a:schemeClr val="accent2"/>
                </a:solidFill>
                <a:latin typeface="Tahoma" panose="020B0604030504040204" pitchFamily="34" charset="0"/>
                <a:cs typeface="Arial" panose="020B0604020202020204" pitchFamily="34" charset="0"/>
              </a:rPr>
              <a:t>Indicazioni indispensabili alla sicurezza d'esercizio </a:t>
            </a:r>
            <a:r>
              <a:rPr lang="it-IT" altLang="it-IT" sz="2000">
                <a:latin typeface="Tahoma" panose="020B0604030504040204" pitchFamily="34" charset="0"/>
                <a:cs typeface="Arial" panose="020B0604020202020204" pitchFamily="34" charset="0"/>
              </a:rPr>
              <a:t>(ad esempio: frequenza massima di rotazione, diametro massimo degli utensili, massa, ecc.).</a:t>
            </a:r>
          </a:p>
          <a:p>
            <a:pPr algn="just" eaLnBrk="1" hangingPunct="1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it-IT" altLang="it-IT" sz="2000"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just" eaLnBrk="1" hangingPunct="1">
              <a:buClr>
                <a:srgbClr val="CCFF33"/>
              </a:buClr>
              <a:buFontTx/>
              <a:buNone/>
            </a:pPr>
            <a:endParaRPr lang="it-IT" altLang="it-IT" sz="2000" b="1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pic>
        <p:nvPicPr>
          <p:cNvPr id="326659" name="Picture 4">
            <a:extLst>
              <a:ext uri="{FF2B5EF4-FFF2-40B4-BE49-F238E27FC236}">
                <a16:creationId xmlns:a16="http://schemas.microsoft.com/office/drawing/2014/main" id="{4728D6EE-02DE-077D-CD4D-653F83ABF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114" y="1052513"/>
            <a:ext cx="2295525" cy="1966912"/>
          </a:xfrm>
          <a:prstGeom prst="rect">
            <a:avLst/>
          </a:prstGeom>
          <a:solidFill>
            <a:srgbClr val="CCFF33"/>
          </a:solidFill>
          <a:ln w="9525">
            <a:solidFill>
              <a:srgbClr val="CCFF33"/>
            </a:solidFill>
            <a:miter lim="800000"/>
            <a:headEnd/>
            <a:tailEnd/>
          </a:ln>
        </p:spPr>
      </p:pic>
      <p:sp>
        <p:nvSpPr>
          <p:cNvPr id="326660" name="Rectangle 5">
            <a:extLst>
              <a:ext uri="{FF2B5EF4-FFF2-40B4-BE49-F238E27FC236}">
                <a16:creationId xmlns:a16="http://schemas.microsoft.com/office/drawing/2014/main" id="{0DC4ED40-6A86-F806-750C-98316E67597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341563" y="461963"/>
            <a:ext cx="4259262" cy="735012"/>
          </a:xfrm>
          <a:gradFill rotWithShape="0">
            <a:gsLst>
              <a:gs pos="0">
                <a:schemeClr val="bg1"/>
              </a:gs>
              <a:gs pos="100000">
                <a:srgbClr val="CCFF33">
                  <a:alpha val="40999"/>
                </a:srgbClr>
              </a:gs>
            </a:gsLst>
            <a:path path="shape">
              <a:fillToRect l="50000" t="50000" r="50000" b="50000"/>
            </a:path>
          </a:gra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t-IT" altLang="it-IT" sz="2000"/>
              <a:t>DIRETTIVA MACCHINE </a:t>
            </a:r>
            <a:br>
              <a:rPr lang="it-IT" altLang="it-IT" sz="2000"/>
            </a:br>
            <a:r>
              <a:rPr lang="it-IT" altLang="it-IT" sz="2000"/>
              <a:t> </a:t>
            </a:r>
            <a:r>
              <a:rPr lang="it-IT" altLang="it-IT" sz="1800"/>
              <a:t>- Targhetta CE -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Text Box 3">
            <a:extLst>
              <a:ext uri="{FF2B5EF4-FFF2-40B4-BE49-F238E27FC236}">
                <a16:creationId xmlns:a16="http://schemas.microsoft.com/office/drawing/2014/main" id="{472C0E21-4891-58CD-54B6-3E5055154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6347" y="471056"/>
            <a:ext cx="6397625" cy="56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 dirty="0">
                <a:latin typeface="Tahoma" panose="020B0604030504040204" pitchFamily="34" charset="0"/>
              </a:rPr>
              <a:t>Uso delle attrezzature di lavoro</a:t>
            </a:r>
            <a:r>
              <a:rPr lang="it-IT" altLang="it-IT" sz="1400" dirty="0">
                <a:latin typeface="Tahoma" panose="020B0604030504040204" pitchFamily="34" charset="0"/>
              </a:rPr>
              <a:t>  -  </a:t>
            </a:r>
            <a:r>
              <a:rPr lang="it-IT" altLang="it-IT" sz="1400" dirty="0">
                <a:solidFill>
                  <a:srgbClr val="FF0000"/>
                </a:solidFill>
                <a:latin typeface="Tahoma" panose="020B0604030504040204" pitchFamily="34" charset="0"/>
              </a:rPr>
              <a:t>Art. 71 – Obblighi del Datore di lavoro</a:t>
            </a:r>
            <a:endParaRPr lang="it-IT" altLang="it-IT" sz="2400" dirty="0">
              <a:solidFill>
                <a:srgbClr val="FF0000"/>
              </a:solidFill>
            </a:endParaRPr>
          </a:p>
        </p:txBody>
      </p:sp>
      <p:sp>
        <p:nvSpPr>
          <p:cNvPr id="332803" name="Text Box 4">
            <a:extLst>
              <a:ext uri="{FF2B5EF4-FFF2-40B4-BE49-F238E27FC236}">
                <a16:creationId xmlns:a16="http://schemas.microsoft.com/office/drawing/2014/main" id="{41EA5736-C90B-D952-7FA1-B23D8BFBE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590800"/>
            <a:ext cx="731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32810" name="Text Box 51">
            <a:extLst>
              <a:ext uri="{FF2B5EF4-FFF2-40B4-BE49-F238E27FC236}">
                <a16:creationId xmlns:a16="http://schemas.microsoft.com/office/drawing/2014/main" id="{46F249FC-BE21-F3AE-791C-5DA74C35F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667000"/>
            <a:ext cx="807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400"/>
          </a:p>
        </p:txBody>
      </p:sp>
      <p:graphicFrame>
        <p:nvGraphicFramePr>
          <p:cNvPr id="313447" name="Group 103">
            <a:extLst>
              <a:ext uri="{FF2B5EF4-FFF2-40B4-BE49-F238E27FC236}">
                <a16:creationId xmlns:a16="http://schemas.microsoft.com/office/drawing/2014/main" id="{9177B53B-1308-591F-911F-B829907F4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882704"/>
              </p:ext>
            </p:extLst>
          </p:nvPr>
        </p:nvGraphicFramePr>
        <p:xfrm>
          <a:off x="1340427" y="1319645"/>
          <a:ext cx="9673937" cy="5216657"/>
        </p:xfrm>
        <a:graphic>
          <a:graphicData uri="http://schemas.openxmlformats.org/drawingml/2006/table">
            <a:tbl>
              <a:tblPr/>
              <a:tblGrid>
                <a:gridCol w="9673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1831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Mette a disposizione le attrezzature conformi ai requisiti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</a:rPr>
                        <a:t> 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2618">
                <a:tc>
                  <a:txBody>
                    <a:bodyPr/>
                    <a:lstStyle/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Valuta:</a:t>
                      </a:r>
                    </a:p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a) le condizioni e le caratteristiche specifiche del lavoro da svolgere;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b) i rischi presenti nell’ambiente di lavoro;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c) i rischi derivanti dall’impiego delle attrezzature stesse;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d) i rischi derivanti da interferenze con le altre attrezzature già in uso.</a:t>
                      </a: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831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Adotta adeguate misure tecniche ed organizzative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-  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ALLEGATO VI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7273">
                <a:tc>
                  <a:txBody>
                    <a:bodyPr/>
                    <a:lstStyle/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Provvede </a:t>
                      </a:r>
                      <a:r>
                        <a:rPr kumimoji="0" lang="it-IT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affinchè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le attrezzature di lavoro siano:</a:t>
                      </a:r>
                    </a:p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installate ed utilizzate in conformità alle istruzioni d’uso;</a:t>
                      </a:r>
                    </a:p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oggetto di idonea manutenzione;</a:t>
                      </a:r>
                    </a:p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aggiornate ai requisiti minimi di sicurezza;</a:t>
                      </a:r>
                    </a:p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curati la tenuta e l’aggiornamento del registro di controllo</a:t>
                      </a:r>
                      <a:r>
                        <a:rPr kumimoji="0" lang="it-IT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.</a:t>
                      </a:r>
                    </a:p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091">
                <a:tc>
                  <a:txBody>
                    <a:bodyPr/>
                    <a:lstStyle/>
                    <a:p>
                      <a:pPr marL="415925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Le modifiche apportate per migliorarne le condizioni di sicurezza, che non comportino modifiche delle modalità di utilizzo, non configurano immissione sul mercato.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Text Box 3">
            <a:extLst>
              <a:ext uri="{FF2B5EF4-FFF2-40B4-BE49-F238E27FC236}">
                <a16:creationId xmlns:a16="http://schemas.microsoft.com/office/drawing/2014/main" id="{95047D47-EF3A-2CC2-8CD5-8757D79EF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1491" y="299455"/>
            <a:ext cx="6613525" cy="56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400" b="1">
                <a:latin typeface="Tahoma" panose="020B0604030504040204" pitchFamily="34" charset="0"/>
              </a:rPr>
              <a:t>Tit. III – Capo I</a:t>
            </a:r>
          </a:p>
          <a:p>
            <a:pPr eaLnBrk="1" hangingPunct="1">
              <a:buFontTx/>
              <a:buNone/>
            </a:pPr>
            <a:r>
              <a:rPr lang="it-IT" altLang="it-IT" sz="1400" b="1">
                <a:latin typeface="Tahoma" panose="020B0604030504040204" pitchFamily="34" charset="0"/>
              </a:rPr>
              <a:t>Uso delle attrezzature di lavoro</a:t>
            </a:r>
            <a:r>
              <a:rPr lang="it-IT" altLang="it-IT" sz="1400">
                <a:latin typeface="Tahoma" panose="020B0604030504040204" pitchFamily="34" charset="0"/>
              </a:rPr>
              <a:t>  -  </a:t>
            </a:r>
            <a:r>
              <a:rPr lang="it-IT" altLang="it-IT" sz="1400">
                <a:solidFill>
                  <a:srgbClr val="FF0000"/>
                </a:solidFill>
                <a:latin typeface="Tahoma" panose="020B0604030504040204" pitchFamily="34" charset="0"/>
              </a:rPr>
              <a:t>Art. 71 – Obblighi del Datore di lavoro</a:t>
            </a:r>
            <a:endParaRPr lang="it-IT" altLang="it-IT" sz="2400">
              <a:solidFill>
                <a:srgbClr val="FF0000"/>
              </a:solidFill>
            </a:endParaRPr>
          </a:p>
        </p:txBody>
      </p:sp>
      <p:sp>
        <p:nvSpPr>
          <p:cNvPr id="333827" name="Text Box 4">
            <a:extLst>
              <a:ext uri="{FF2B5EF4-FFF2-40B4-BE49-F238E27FC236}">
                <a16:creationId xmlns:a16="http://schemas.microsoft.com/office/drawing/2014/main" id="{3F7904C2-7AB6-37DC-76FE-32B6AC00E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590800"/>
            <a:ext cx="731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400"/>
          </a:p>
        </p:txBody>
      </p:sp>
      <p:sp>
        <p:nvSpPr>
          <p:cNvPr id="333834" name="Text Box 11">
            <a:extLst>
              <a:ext uri="{FF2B5EF4-FFF2-40B4-BE49-F238E27FC236}">
                <a16:creationId xmlns:a16="http://schemas.microsoft.com/office/drawing/2014/main" id="{67340932-3671-0E2B-4F1B-74B3262C5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667000"/>
            <a:ext cx="807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it-IT" altLang="it-IT" sz="2400"/>
          </a:p>
        </p:txBody>
      </p:sp>
      <p:graphicFrame>
        <p:nvGraphicFramePr>
          <p:cNvPr id="314426" name="Group 58">
            <a:extLst>
              <a:ext uri="{FF2B5EF4-FFF2-40B4-BE49-F238E27FC236}">
                <a16:creationId xmlns:a16="http://schemas.microsoft.com/office/drawing/2014/main" id="{E833323C-65D2-F513-C759-1CCE1B612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178090"/>
              </p:ext>
            </p:extLst>
          </p:nvPr>
        </p:nvGraphicFramePr>
        <p:xfrm>
          <a:off x="1447800" y="1434305"/>
          <a:ext cx="9504218" cy="4195434"/>
        </p:xfrm>
        <a:graphic>
          <a:graphicData uri="http://schemas.openxmlformats.org/drawingml/2006/table">
            <a:tbl>
              <a:tblPr/>
              <a:tblGrid>
                <a:gridCol w="9504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4392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</a:rPr>
                        <a:t>Rispetto dei principi ergonomici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74">
                <a:tc>
                  <a:txBody>
                    <a:bodyPr/>
                    <a:lstStyle/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Uso dell'attrezzatura di lavoro riservato ai lavoratori allo scopo incaricati che abbiano ricevuto una formazione adeguata e specifica;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474">
                <a:tc>
                  <a:txBody>
                    <a:bodyPr/>
                    <a:lstStyle/>
                    <a:p>
                      <a:pPr marL="187325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In caso di riparazione, trasformazione o manutenzione, i lavoratori interessati siano qualificati in maniera specifica per svolgere detti compiti.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474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Controllo dell’attrezzatura: iniziale, dopo ogni montaggio, periodico e straordinario; effettuato da persona competente.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92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 </a:t>
                      </a: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Registrazione dei controlli</a:t>
                      </a: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e conservazione per almeno 3 anni.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92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Documentazione accompagnatoria</a:t>
                      </a:r>
                      <a:r>
                        <a:rPr kumimoji="0" lang="it-IT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se usate al di fuori della sede dell’unità produttiva.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1152">
                <a:tc>
                  <a:txBody>
                    <a:bodyPr/>
                    <a:lstStyle/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Verifiche periodiche di cui 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all’ALLEGATO VII</a:t>
                      </a:r>
                      <a:r>
                        <a:rPr kumimoji="0" lang="it-IT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e relative modalità.</a:t>
                      </a:r>
                    </a:p>
                    <a:p>
                      <a:pPr marL="1873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Text Box 5">
            <a:extLst>
              <a:ext uri="{FF2B5EF4-FFF2-40B4-BE49-F238E27FC236}">
                <a16:creationId xmlns:a16="http://schemas.microsoft.com/office/drawing/2014/main" id="{9843C4C4-C442-D2D2-4856-3CCE3869B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63" y="3333727"/>
            <a:ext cx="10879282" cy="28315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dist="107763" dir="13500000" algn="ctr" rotWithShape="0">
              <a:schemeClr val="bg2"/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it-IT" altLang="it-IT" sz="2400" dirty="0">
                <a:solidFill>
                  <a:srgbClr val="0000FF"/>
                </a:solidFill>
                <a:cs typeface="Times New Roman" panose="02020603050405020304" pitchFamily="18" charset="0"/>
              </a:rPr>
              <a:t> </a:t>
            </a:r>
            <a:r>
              <a:rPr lang="it-IT" altLang="it-IT" sz="1400" b="1" dirty="0">
                <a:cs typeface="Times New Roman" panose="02020603050405020304" pitchFamily="18" charset="0"/>
              </a:rPr>
              <a:t>ALLEGATO V</a:t>
            </a:r>
          </a:p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it-IT" altLang="it-IT" sz="14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RREQUISITI DI SICUREZZA DELLE ATTREZZATURE DI LAVORO CCOSTRUITE IN ASSENZA DI DISPOSIZIONI LEGISLATIVE E REGOLAMENTARI DI RECEPIMENTO DELLE DIRETTIVE COMUNITARIE DI PRODOTTO, O MESSE A DISPOSIZIONE DEI LLAVORATORI ANTECEDENTEMENTE ALLA DATA DELLA LORO EMANAZIONE.</a:t>
            </a:r>
            <a:endParaRPr lang="it-IT" altLang="it-IT" sz="1400" dirty="0"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400" b="1" dirty="0">
                <a:cs typeface="Times New Roman" panose="02020603050405020304" pitchFamily="18" charset="0"/>
              </a:rPr>
              <a:t>PARTE I</a:t>
            </a:r>
            <a:endParaRPr lang="it-IT" altLang="it-IT" sz="1400" dirty="0"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400" dirty="0">
                <a:cs typeface="Times New Roman" panose="02020603050405020304" pitchFamily="18" charset="0"/>
              </a:rPr>
              <a:t>REQUISITI GENERALI APPLICABILI A TUTTE LE ATTREZZATURE DI LAVORO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400" dirty="0">
                <a:cs typeface="Times New Roman" panose="02020603050405020304" pitchFamily="18" charset="0"/>
              </a:rPr>
              <a:t> 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400" b="1" dirty="0">
                <a:cs typeface="Times New Roman" panose="02020603050405020304" pitchFamily="18" charset="0"/>
              </a:rPr>
              <a:t>PARTE II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400" dirty="0"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</p:txBody>
      </p:sp>
      <p:sp>
        <p:nvSpPr>
          <p:cNvPr id="336899" name="Text Box 6">
            <a:extLst>
              <a:ext uri="{FF2B5EF4-FFF2-40B4-BE49-F238E27FC236}">
                <a16:creationId xmlns:a16="http://schemas.microsoft.com/office/drawing/2014/main" id="{C627E7C1-1403-A147-C335-54731116A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8794" y="463404"/>
            <a:ext cx="7772400" cy="1190625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Le attrezzature di lavoro costruite e messe a disposizione dei lavoratori </a:t>
            </a:r>
            <a:r>
              <a:rPr lang="it-IT" altLang="it-IT" sz="18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antecedentemente all’emanazione di norme legislative e regolamentari di recepimento delle direttive comunitarie di prodotto </a:t>
            </a:r>
            <a:r>
              <a:rPr lang="it-IT" altLang="it-IT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devono essere conformi all’allegato V.</a:t>
            </a:r>
            <a:endParaRPr lang="it-IT" altLang="it-IT" sz="1800" b="1" dirty="0">
              <a:latin typeface="Arial" panose="020B0604020202020204" pitchFamily="34" charset="0"/>
            </a:endParaRPr>
          </a:p>
        </p:txBody>
      </p:sp>
      <p:pic>
        <p:nvPicPr>
          <p:cNvPr id="11266" name="Picture 2" descr="LA NORMATIVA SULLE ATTREZZATURE DI LAVORO - Meccanica Tecnica">
            <a:extLst>
              <a:ext uri="{FF2B5EF4-FFF2-40B4-BE49-F238E27FC236}">
                <a16:creationId xmlns:a16="http://schemas.microsoft.com/office/drawing/2014/main" id="{0C3325B2-FDCA-7841-A371-37FF2FF59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394" y="634844"/>
            <a:ext cx="2027108" cy="20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ccia in giù 1">
            <a:extLst>
              <a:ext uri="{FF2B5EF4-FFF2-40B4-BE49-F238E27FC236}">
                <a16:creationId xmlns:a16="http://schemas.microsoft.com/office/drawing/2014/main" id="{3722BF4F-E1BF-8F7B-E6CE-14F389329B39}"/>
              </a:ext>
            </a:extLst>
          </p:cNvPr>
          <p:cNvSpPr/>
          <p:nvPr/>
        </p:nvSpPr>
        <p:spPr>
          <a:xfrm>
            <a:off x="6709144" y="1977656"/>
            <a:ext cx="1733107" cy="829339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Text Box 4">
            <a:extLst>
              <a:ext uri="{FF2B5EF4-FFF2-40B4-BE49-F238E27FC236}">
                <a16:creationId xmlns:a16="http://schemas.microsoft.com/office/drawing/2014/main" id="{29868459-C064-9361-77E4-A42AAA6B8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90" y="93951"/>
            <a:ext cx="10429010" cy="170816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REQUISITI GENERALI APPLICABILI A TUTTE LE ATTREZZATURE DI LAVORO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it-IT" altLang="it-IT" sz="2000" b="1" dirty="0"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it-IT" altLang="it-IT" sz="2000" b="1" dirty="0">
              <a:solidFill>
                <a:srgbClr val="FF0000"/>
              </a:solidFill>
            </a:endParaRPr>
          </a:p>
        </p:txBody>
      </p:sp>
      <p:sp>
        <p:nvSpPr>
          <p:cNvPr id="337923" name="Text Box 5">
            <a:extLst>
              <a:ext uri="{FF2B5EF4-FFF2-40B4-BE49-F238E27FC236}">
                <a16:creationId xmlns:a16="http://schemas.microsoft.com/office/drawing/2014/main" id="{236906DA-6E33-3D08-3FF0-68BC06A53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490" y="2364529"/>
            <a:ext cx="9053946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Sicuri in funzione dei guasti;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Chiaramente visibili, individuabili e contrassegnati;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Ubicati fuori delle zone pericolose;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Messa in moto preceduta da segnalazione acustica e/o luminosa;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Bloccabili in funzione dei rischi di azionamento intempestivo o involontario;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Messa in moto soltanto con azione volontaria;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Dispositivo di arresto di emergenza;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 Attrezzature e loro elementi resi stabili;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Protezioni contro i pericoli da cadute o da proiezione di oggetti;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Protezioni contro le emissioni di gas, liquidi, polvere, </a:t>
            </a:r>
            <a:r>
              <a:rPr lang="it-IT" altLang="it-IT" sz="1800" dirty="0" err="1"/>
              <a:t>ecc</a:t>
            </a:r>
            <a:r>
              <a:rPr lang="it-IT" altLang="it-IT" sz="1800" dirty="0"/>
              <a:t>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1800" dirty="0"/>
              <a:t> Garantire la stabilità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32A8D808-3DE2-263F-8756-490B65BCCD3A}"/>
              </a:ext>
            </a:extLst>
          </p:cNvPr>
          <p:cNvSpPr/>
          <p:nvPr/>
        </p:nvSpPr>
        <p:spPr>
          <a:xfrm>
            <a:off x="9483436" y="1634200"/>
            <a:ext cx="1361209" cy="106257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C80948F-161E-FAE8-90B9-F5ABFFF9B4BC}"/>
              </a:ext>
            </a:extLst>
          </p:cNvPr>
          <p:cNvSpPr txBox="1"/>
          <p:nvPr/>
        </p:nvSpPr>
        <p:spPr>
          <a:xfrm>
            <a:off x="849134" y="943478"/>
            <a:ext cx="9645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/>
              <a:t>I requisiti del presente Allegato si applicano </a:t>
            </a:r>
            <a:r>
              <a:rPr lang="it-IT" sz="2000" i="1" dirty="0" err="1"/>
              <a:t>allorchè</a:t>
            </a:r>
            <a:r>
              <a:rPr lang="it-IT" sz="2000" i="1" dirty="0"/>
              <a:t> esiste, per l’attrezzatura di lavoro considerata, un Rischio corrispondente</a:t>
            </a:r>
            <a:r>
              <a:rPr lang="it-IT" sz="2000" i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21CFFA-9D78-6EA0-900B-685D83922DDC}"/>
              </a:ext>
            </a:extLst>
          </p:cNvPr>
          <p:cNvSpPr txBox="1"/>
          <p:nvPr/>
        </p:nvSpPr>
        <p:spPr>
          <a:xfrm>
            <a:off x="-544918" y="1885282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SISTEMI E DISPOSITIVI DI COMANDO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Text Box 3">
            <a:extLst>
              <a:ext uri="{FF2B5EF4-FFF2-40B4-BE49-F238E27FC236}">
                <a16:creationId xmlns:a16="http://schemas.microsoft.com/office/drawing/2014/main" id="{FE499B27-8CC0-1AD4-E86E-FD94F09F0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326" y="303300"/>
            <a:ext cx="9836728" cy="78483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REQUISITI GENERALI APPLICABILI A TUTTE LE ATTREZZATURE DI LAVORO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38947" name="Text Box 4">
            <a:extLst>
              <a:ext uri="{FF2B5EF4-FFF2-40B4-BE49-F238E27FC236}">
                <a16:creationId xmlns:a16="http://schemas.microsoft.com/office/drawing/2014/main" id="{9222A2E9-0713-38A2-3D57-897FA925A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088" y="1947456"/>
            <a:ext cx="8037572" cy="36317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 protezioni contro l’accesso alle zone pericolose: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di robusta costruzione,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non devono provocare rischi supplementari,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non devono essere resi facilmente inefficaci,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a sufficiente distanza dalla zona pericolosa,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non devono limitare il ciclo di lavoro,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devono permettere la manutenzione,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protezioni mobili interbloccate…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59C1B610-4B15-65C2-2C2E-9CA1A2E73703}"/>
              </a:ext>
            </a:extLst>
          </p:cNvPr>
          <p:cNvSpPr/>
          <p:nvPr/>
        </p:nvSpPr>
        <p:spPr>
          <a:xfrm>
            <a:off x="9550455" y="1463136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59DE5B9-13DE-5334-BCAD-F2A420E745D7}"/>
              </a:ext>
            </a:extLst>
          </p:cNvPr>
          <p:cNvSpPr txBox="1"/>
          <p:nvPr/>
        </p:nvSpPr>
        <p:spPr>
          <a:xfrm>
            <a:off x="1191488" y="1371599"/>
            <a:ext cx="7017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altLang="it-IT" sz="1800" b="1" dirty="0">
                <a:solidFill>
                  <a:srgbClr val="FF0000"/>
                </a:solidFill>
              </a:rPr>
              <a:t>RISCHI DOVUTI AGLI ELEMENTI MOBILI</a:t>
            </a:r>
            <a:endParaRPr lang="it-IT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Text Box 3">
            <a:extLst>
              <a:ext uri="{FF2B5EF4-FFF2-40B4-BE49-F238E27FC236}">
                <a16:creationId xmlns:a16="http://schemas.microsoft.com/office/drawing/2014/main" id="{E3FB08EF-FA01-7C91-BF5B-FD869332C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537" y="258040"/>
            <a:ext cx="10037618" cy="124649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REQUISITI GENERALI APPLICABILI A TUTTE LE ATTREZZATURE DI LAVORO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9971" name="Text Box 4">
            <a:extLst>
              <a:ext uri="{FF2B5EF4-FFF2-40B4-BE49-F238E27FC236}">
                <a16:creationId xmlns:a16="http://schemas.microsoft.com/office/drawing/2014/main" id="{2782967E-D413-51AD-0B02-5A0730479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739" y="2848099"/>
            <a:ext cx="9348355" cy="33239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le zone operative, i punti di lavoro e manutenzione devono essere opportunamente illuminati….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protezione contro i rischi da contatto delle parti a temperatura elevata o molto bassa..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dispositivi di allarme e relative segnalazioni comprensibili…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presenza delle indicazioni sugli strumenti e comandi…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segnale acustico ogni  inizio o ripresa di lavoro..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evitare scuotimenti e vibrazioni …. Adottare misure o cautele contro i possibili danni a strutture e persone.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87306200-1710-20AD-E2AD-1C7B4DD092D5}"/>
              </a:ext>
            </a:extLst>
          </p:cNvPr>
          <p:cNvSpPr/>
          <p:nvPr/>
        </p:nvSpPr>
        <p:spPr>
          <a:xfrm>
            <a:off x="8712416" y="1786270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B62D45-16E4-3A87-D3F3-A422C7FC42CA}"/>
              </a:ext>
            </a:extLst>
          </p:cNvPr>
          <p:cNvSpPr txBox="1"/>
          <p:nvPr/>
        </p:nvSpPr>
        <p:spPr>
          <a:xfrm>
            <a:off x="1222744" y="1786270"/>
            <a:ext cx="78893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ILLUMINAZIONE – TEMPERATURE ESTREME –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SEGNALAZIONI / INDICAZIONI - VIBRAZIONI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Text Box 3">
            <a:extLst>
              <a:ext uri="{FF2B5EF4-FFF2-40B4-BE49-F238E27FC236}">
                <a16:creationId xmlns:a16="http://schemas.microsoft.com/office/drawing/2014/main" id="{A0334957-63B6-E8A5-8DB4-9FC51716E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09" y="296573"/>
            <a:ext cx="10990118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REQUISITI GENERALI APPLICABILI A TUTTE LE ATTREZZATURE DI LAVORO</a:t>
            </a:r>
            <a:endParaRPr lang="it-IT" altLang="it-IT" sz="1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0995" name="Text Box 4">
            <a:extLst>
              <a:ext uri="{FF2B5EF4-FFF2-40B4-BE49-F238E27FC236}">
                <a16:creationId xmlns:a16="http://schemas.microsoft.com/office/drawing/2014/main" id="{7AB66568-4462-9363-DCE2-9944C7E72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256" y="3086825"/>
            <a:ext cx="9525000" cy="2862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operazioni di manutenzione effettuate ad attrezzatura di lavoro ferma, diversamente prendere misure di protezione appropriate o effettuarle fuori delle zone pericolose;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prevedere l’aggiornamento del libretto di manutenzione;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poter accedere all’attrezzatura in condizioni di sicurezza a tutte le zone interessate;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per l’introduzione del lavoratore nell’attrezzatura prevedere dispositivi che assicurino la posizione di fermo;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protezione contro l’incendio e l’esplosione.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7CDAFC16-9D7E-962C-8391-6FE88D65A6B4}"/>
              </a:ext>
            </a:extLst>
          </p:cNvPr>
          <p:cNvSpPr/>
          <p:nvPr/>
        </p:nvSpPr>
        <p:spPr>
          <a:xfrm>
            <a:off x="8673912" y="1860698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5584F24-29A4-7D84-5444-93EE56EA5E9A}"/>
              </a:ext>
            </a:extLst>
          </p:cNvPr>
          <p:cNvSpPr txBox="1"/>
          <p:nvPr/>
        </p:nvSpPr>
        <p:spPr>
          <a:xfrm>
            <a:off x="706582" y="1860698"/>
            <a:ext cx="80227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MANUTENZIONE – RIPARAZIONE – REGOLAZIONE………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</a:rPr>
              <a:t>INCENDIO ED ESPLOSIONE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>
            <a:extLst>
              <a:ext uri="{FF2B5EF4-FFF2-40B4-BE49-F238E27FC236}">
                <a16:creationId xmlns:a16="http://schemas.microsoft.com/office/drawing/2014/main" id="{BA8B019E-5287-B65D-0332-C7C1F6314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0721" y="288121"/>
            <a:ext cx="1674374" cy="1255861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249F22C-6208-AE38-D169-D1BF4AC68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435" y="1619934"/>
            <a:ext cx="1810669" cy="158509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46F47E0A-B6CA-F5A9-2B27-61CCC1CDBB9E}"/>
              </a:ext>
            </a:extLst>
          </p:cNvPr>
          <p:cNvSpPr txBox="1"/>
          <p:nvPr/>
        </p:nvSpPr>
        <p:spPr>
          <a:xfrm>
            <a:off x="2929372" y="204148"/>
            <a:ext cx="4003816" cy="7386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DIRETTIVA  MACCHINE</a:t>
            </a:r>
          </a:p>
          <a:p>
            <a:pPr marL="285750" indent="-285750">
              <a:buFontTx/>
              <a:buChar char="-"/>
            </a:pPr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4BC9DB7-79D1-60A0-E4C2-03EDF6E11606}"/>
              </a:ext>
            </a:extLst>
          </p:cNvPr>
          <p:cNvSpPr txBox="1"/>
          <p:nvPr/>
        </p:nvSpPr>
        <p:spPr>
          <a:xfrm>
            <a:off x="327703" y="1157781"/>
            <a:ext cx="3694681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MACCHINE  VECCHIE</a:t>
            </a:r>
          </a:p>
          <a:p>
            <a:endParaRPr lang="it-IT" b="1" dirty="0"/>
          </a:p>
          <a:p>
            <a:r>
              <a:rPr lang="it-IT" b="1" dirty="0"/>
              <a:t>Datate prima del </a:t>
            </a:r>
            <a:r>
              <a:rPr lang="it-IT" dirty="0"/>
              <a:t> 21 settembre 1996</a:t>
            </a:r>
          </a:p>
          <a:p>
            <a:r>
              <a:rPr lang="it-IT" dirty="0"/>
              <a:t>(NON marcate CE)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190CD4C-D7B6-47B7-056E-D105B28F9991}"/>
              </a:ext>
            </a:extLst>
          </p:cNvPr>
          <p:cNvSpPr txBox="1"/>
          <p:nvPr/>
        </p:nvSpPr>
        <p:spPr>
          <a:xfrm>
            <a:off x="856896" y="2529534"/>
            <a:ext cx="3247271" cy="149233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MACCHINE NON PIU’ NUOVE</a:t>
            </a:r>
          </a:p>
          <a:p>
            <a:endParaRPr lang="it-IT" b="1" dirty="0"/>
          </a:p>
          <a:p>
            <a:r>
              <a:rPr lang="it-IT" b="1" dirty="0"/>
              <a:t>Datate dal 21settembre 1996</a:t>
            </a:r>
          </a:p>
          <a:p>
            <a:r>
              <a:rPr lang="it-IT" b="1" dirty="0"/>
              <a:t> al 6 marzo 2010</a:t>
            </a:r>
          </a:p>
          <a:p>
            <a:r>
              <a:rPr lang="it-IT" b="1" dirty="0"/>
              <a:t>(Marcate CE)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9C63887-D75B-7F4E-0DA5-50D00FD89605}"/>
              </a:ext>
            </a:extLst>
          </p:cNvPr>
          <p:cNvSpPr txBox="1"/>
          <p:nvPr/>
        </p:nvSpPr>
        <p:spPr>
          <a:xfrm>
            <a:off x="8315459" y="3652969"/>
            <a:ext cx="3694681" cy="28623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it-IT" b="1" dirty="0"/>
              <a:t>NUOVO REGOLAMENTO MACCHINE</a:t>
            </a:r>
          </a:p>
          <a:p>
            <a:endParaRPr lang="it-IT" b="1" dirty="0"/>
          </a:p>
          <a:p>
            <a:r>
              <a:rPr lang="it-IT" b="1" dirty="0"/>
              <a:t>25/01/2023 Approvazione del PARLAMENTO EUROPEO </a:t>
            </a:r>
          </a:p>
          <a:p>
            <a:r>
              <a:rPr lang="it-IT" dirty="0"/>
              <a:t>In vigore dopo 20 gg dalla pubblicazione;</a:t>
            </a:r>
          </a:p>
          <a:p>
            <a:r>
              <a:rPr lang="it-IT" dirty="0"/>
              <a:t>Applicazione dopo 42 mesi dalla data di entrata in vigore </a:t>
            </a:r>
          </a:p>
          <a:p>
            <a:r>
              <a:rPr lang="it-IT" dirty="0"/>
              <a:t>(abrogazione della DIRETTIVA 2006/42/CE)</a:t>
            </a:r>
          </a:p>
        </p:txBody>
      </p:sp>
      <p:sp>
        <p:nvSpPr>
          <p:cNvPr id="13" name="Freccia a destra 12">
            <a:extLst>
              <a:ext uri="{FF2B5EF4-FFF2-40B4-BE49-F238E27FC236}">
                <a16:creationId xmlns:a16="http://schemas.microsoft.com/office/drawing/2014/main" id="{305B697D-4332-9AC2-B42A-E9BAC07A143C}"/>
              </a:ext>
            </a:extLst>
          </p:cNvPr>
          <p:cNvSpPr/>
          <p:nvPr/>
        </p:nvSpPr>
        <p:spPr>
          <a:xfrm>
            <a:off x="6933188" y="4420014"/>
            <a:ext cx="865835" cy="14773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E7D833-73E2-8414-AFCF-7F7BAE34263A}"/>
              </a:ext>
            </a:extLst>
          </p:cNvPr>
          <p:cNvSpPr txBox="1"/>
          <p:nvPr/>
        </p:nvSpPr>
        <p:spPr>
          <a:xfrm>
            <a:off x="1798748" y="4207991"/>
            <a:ext cx="3247271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MACCHINE NUOVE</a:t>
            </a:r>
          </a:p>
          <a:p>
            <a:endParaRPr lang="it-IT" b="1" dirty="0"/>
          </a:p>
          <a:p>
            <a:r>
              <a:rPr lang="it-IT" b="1" dirty="0"/>
              <a:t>Datate dopo il  6 marzo 2010</a:t>
            </a:r>
          </a:p>
          <a:p>
            <a:r>
              <a:rPr lang="it-IT" b="1" dirty="0"/>
              <a:t>(Marcate CE)</a:t>
            </a:r>
          </a:p>
        </p:txBody>
      </p:sp>
    </p:spTree>
    <p:extLst>
      <p:ext uri="{BB962C8B-B14F-4D97-AF65-F5344CB8AC3E}">
        <p14:creationId xmlns:p14="http://schemas.microsoft.com/office/powerpoint/2010/main" val="36484095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Text Box 2">
            <a:extLst>
              <a:ext uri="{FF2B5EF4-FFF2-40B4-BE49-F238E27FC236}">
                <a16:creationId xmlns:a16="http://schemas.microsoft.com/office/drawing/2014/main" id="{0E2D4791-2907-1609-1401-3A5990EEF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935" y="221674"/>
            <a:ext cx="10913919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AD ATTREZZATURE DI LAVORO MOBILI, SEMOVENTI O NO</a:t>
            </a:r>
          </a:p>
        </p:txBody>
      </p:sp>
      <p:sp>
        <p:nvSpPr>
          <p:cNvPr id="342019" name="Text Box 3">
            <a:extLst>
              <a:ext uri="{FF2B5EF4-FFF2-40B4-BE49-F238E27FC236}">
                <a16:creationId xmlns:a16="http://schemas.microsoft.com/office/drawing/2014/main" id="{1D2EFB48-AD4E-B31B-7DFD-96C9AB81F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141" y="2568894"/>
            <a:ext cx="8633113" cy="41549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Attrezzature con lavoratore a bordo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- riduzione dei rischi per il lavoratore a bordo durante lo spostamento e contro l’intrappolamento;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limitazione dei rischi derivanti da ribaltamento:</a:t>
            </a:r>
          </a:p>
          <a:p>
            <a:pPr lvl="1"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struttura di protezione che impedisca un ribaltamento più di ¼ giro,</a:t>
            </a:r>
          </a:p>
          <a:p>
            <a:pPr lvl="1"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struttura con spazio sufficiente per il lavoratore che non possa andare oltre ¼ di giro,</a:t>
            </a:r>
          </a:p>
          <a:p>
            <a:pPr lvl="1"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altro dispositivo di portata equivalente</a:t>
            </a:r>
          </a:p>
          <a:p>
            <a:pPr lvl="1" eaLnBrk="1" hangingPunct="1">
              <a:spcBef>
                <a:spcPct val="50000"/>
              </a:spcBef>
              <a:buFontTx/>
              <a:buNone/>
            </a:pPr>
            <a:r>
              <a:rPr lang="it-IT" altLang="it-IT" sz="2000" i="1" dirty="0">
                <a:solidFill>
                  <a:srgbClr val="FF0000"/>
                </a:solidFill>
              </a:rPr>
              <a:t>La struttura non è richiesta se l’attrezzatura è stabilizzata durante l’uso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600" dirty="0"/>
              <a:t>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47393510-0189-2223-43A8-7FA7FCFCD308}"/>
              </a:ext>
            </a:extLst>
          </p:cNvPr>
          <p:cNvSpPr/>
          <p:nvPr/>
        </p:nvSpPr>
        <p:spPr>
          <a:xfrm>
            <a:off x="9632373" y="2173566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Text Box 2">
            <a:extLst>
              <a:ext uri="{FF2B5EF4-FFF2-40B4-BE49-F238E27FC236}">
                <a16:creationId xmlns:a16="http://schemas.microsoft.com/office/drawing/2014/main" id="{5E9A6B3E-CD74-DAF7-0854-1CA695E03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90" y="269874"/>
            <a:ext cx="10924309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AD ATTREZZATURE DI LAVORO MOBILI, SEMOVENTI O NO</a:t>
            </a:r>
          </a:p>
        </p:txBody>
      </p:sp>
      <p:sp>
        <p:nvSpPr>
          <p:cNvPr id="343043" name="Text Box 3">
            <a:extLst>
              <a:ext uri="{FF2B5EF4-FFF2-40B4-BE49-F238E27FC236}">
                <a16:creationId xmlns:a16="http://schemas.microsoft.com/office/drawing/2014/main" id="{EA6F3030-9A89-717B-A0C2-6AA0D8A92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578" y="2542021"/>
            <a:ext cx="8331777" cy="37856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Carrelli elevatori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sistemati o attrezzati in modo da limitare i rischi di ribaltamento: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installazione cabina per il conducente,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struttura che impedisca il ribaltamento del carrello elevatore,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struttura concepita che in caso di ribaltamento il lavoratore trovi spazio sufficiente tra suolo e parti del carrello,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struttura che trattenga il lavoratore sul sedile del posto di guida contro l’intrappolamento in caso di ribaltamento.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C80A1CD6-8012-E755-2076-CAB831000948}"/>
              </a:ext>
            </a:extLst>
          </p:cNvPr>
          <p:cNvSpPr/>
          <p:nvPr/>
        </p:nvSpPr>
        <p:spPr>
          <a:xfrm>
            <a:off x="9351819" y="2169340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ext Box 2">
            <a:extLst>
              <a:ext uri="{FF2B5EF4-FFF2-40B4-BE49-F238E27FC236}">
                <a16:creationId xmlns:a16="http://schemas.microsoft.com/office/drawing/2014/main" id="{6CD2D0E0-B305-D0E1-BF48-286AD8DB1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73" y="96983"/>
            <a:ext cx="11423072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AD ATTREZZATURE DI LAVORO MOBILI, SEMOVENTI O NO</a:t>
            </a:r>
          </a:p>
        </p:txBody>
      </p:sp>
      <p:sp>
        <p:nvSpPr>
          <p:cNvPr id="344067" name="Text Box 3">
            <a:extLst>
              <a:ext uri="{FF2B5EF4-FFF2-40B4-BE49-F238E27FC236}">
                <a16:creationId xmlns:a16="http://schemas.microsoft.com/office/drawing/2014/main" id="{BE2E7EA8-5F61-B197-031B-C909D26F0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720" y="2336892"/>
            <a:ext cx="8510153" cy="43088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Attrezzature di lavoro mobili semoventi – rischi per le persone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- mezzi per evitare la messa in moto non autorizzata,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- mezzi per evitare collisione se circolanti sulla stessa rotaia,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dispositivo di emergenza,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dispositivi ausiliari per migliorare la visibilità,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dispositivo di illuminazione se previsto un uso notturno,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dispositivi antincendio,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per le attrezzature telecomandate arresto automatico per fuoriuscita dal campo di controllo e dispositivi di protezione contro l’urto e l’intrappolamento,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600" dirty="0"/>
              <a:t>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C67A5425-F566-A923-694D-0685D2DE3A26}"/>
              </a:ext>
            </a:extLst>
          </p:cNvPr>
          <p:cNvSpPr/>
          <p:nvPr/>
        </p:nvSpPr>
        <p:spPr>
          <a:xfrm>
            <a:off x="9175173" y="1881085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ext Box 2">
            <a:extLst>
              <a:ext uri="{FF2B5EF4-FFF2-40B4-BE49-F238E27FC236}">
                <a16:creationId xmlns:a16="http://schemas.microsoft.com/office/drawing/2014/main" id="{6CD2D0E0-B305-D0E1-BF48-286AD8DB1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73" y="96983"/>
            <a:ext cx="11423072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AD ATTREZZATURE DI LAVORO MOBILI, SEMOVENTI O NO</a:t>
            </a:r>
          </a:p>
        </p:txBody>
      </p:sp>
      <p:pic>
        <p:nvPicPr>
          <p:cNvPr id="2050" name="Picture 2" descr="Corso gru semoventi - Web General Car">
            <a:extLst>
              <a:ext uri="{FF2B5EF4-FFF2-40B4-BE49-F238E27FC236}">
                <a16:creationId xmlns:a16="http://schemas.microsoft.com/office/drawing/2014/main" id="{C17CD185-A699-1DA4-C4F4-578C265A6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143" y="2039180"/>
            <a:ext cx="4167424" cy="277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26BE2E2-D4BB-F4A9-18FB-21FF95045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48" y="2169042"/>
            <a:ext cx="3357715" cy="251991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0BA4A2C-2C15-25AF-66D7-D28ACF968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0288" y="3733899"/>
            <a:ext cx="4273498" cy="28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903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Text Box 2">
            <a:extLst>
              <a:ext uri="{FF2B5EF4-FFF2-40B4-BE49-F238E27FC236}">
                <a16:creationId xmlns:a16="http://schemas.microsoft.com/office/drawing/2014/main" id="{2779160D-68A0-49AD-DA1C-EA5A7EF90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303" y="180752"/>
            <a:ext cx="11545024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SUPPLEMENTARI APPLICABILI AD ATTREZZATURE DI LAVORO SPECIFICHE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AD ATTREZZATURE DI LAVORO MOBILI, SEMOVENTI O NO</a:t>
            </a:r>
          </a:p>
        </p:txBody>
      </p:sp>
      <p:sp>
        <p:nvSpPr>
          <p:cNvPr id="345091" name="Text Box 3">
            <a:extLst>
              <a:ext uri="{FF2B5EF4-FFF2-40B4-BE49-F238E27FC236}">
                <a16:creationId xmlns:a16="http://schemas.microsoft.com/office/drawing/2014/main" id="{AF2ED839-8B26-D370-E5CE-A20E49C67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619" y="2369128"/>
            <a:ext cx="9362208" cy="43088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b="1" dirty="0"/>
              <a:t>Attrezzature di lavoro mobili semoventi – rischi per le persone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- mezzi per evitare la messa in moto non autorizzata,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000" dirty="0"/>
              <a:t> - mezzi per evitare collisione se circolanti sulla stessa rotaia,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dispositivo di emergenza,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dispositivi ausiliari per migliorare la visibilità,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dispositivo di illuminazione se previsto un uso notturno,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dotate di dispositivi antincendio,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it-IT" altLang="it-IT" sz="2000" dirty="0"/>
              <a:t> per le attrezzature telecomandate arresto automatico per fuoriuscita dal campo di controllo e dispositivi di protezione contro l’urto e l’intrappolamento,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600" dirty="0"/>
              <a:t> </a:t>
            </a:r>
          </a:p>
        </p:txBody>
      </p:sp>
      <p:sp>
        <p:nvSpPr>
          <p:cNvPr id="2" name="Freccia in giù 1">
            <a:extLst>
              <a:ext uri="{FF2B5EF4-FFF2-40B4-BE49-F238E27FC236}">
                <a16:creationId xmlns:a16="http://schemas.microsoft.com/office/drawing/2014/main" id="{7CF23FDE-279B-9142-7BE8-810D5C64BACA}"/>
              </a:ext>
            </a:extLst>
          </p:cNvPr>
          <p:cNvSpPr/>
          <p:nvPr/>
        </p:nvSpPr>
        <p:spPr>
          <a:xfrm>
            <a:off x="10349346" y="2078512"/>
            <a:ext cx="1371599" cy="745361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993C5BC-D05C-FA36-E36A-18EC90B8CA57}"/>
              </a:ext>
            </a:extLst>
          </p:cNvPr>
          <p:cNvSpPr txBox="1"/>
          <p:nvPr/>
        </p:nvSpPr>
        <p:spPr>
          <a:xfrm>
            <a:off x="1648047" y="861237"/>
            <a:ext cx="7751134" cy="5441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FOPS: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Falling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Object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Protective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Structures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Struttura di protezione contro la caduta di oggetti dall’alto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ROPS: Roll Over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Protective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Structures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Struttura di Protezione contro il ribaltamento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FOGS: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Falling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Object Guard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Structures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(Ripari per la protezione dell’operatore da oggetti che possono entrare nella cabina di guida dalla parte anteriore o superiore)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DVL: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Deflection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Limiting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Volume - Volume limite di deformazione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Over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Protective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Structures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(Strutture di protezione contro il rovesciamento di escavatori idraulici compatti)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42735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OPS | FOPS cabin protection cabine bescherming, 2021, Gramsbergen, Paesi  Bassi - cabine e interni tutto l'usato in vendita -">
            <a:extLst>
              <a:ext uri="{FF2B5EF4-FFF2-40B4-BE49-F238E27FC236}">
                <a16:creationId xmlns:a16="http://schemas.microsoft.com/office/drawing/2014/main" id="{A4B2B757-3674-2767-5DA5-91AC4F04A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824" y="1366395"/>
            <a:ext cx="3471087" cy="336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OPS/FOPS Testleri - GMGTEST">
            <a:extLst>
              <a:ext uri="{FF2B5EF4-FFF2-40B4-BE49-F238E27FC236}">
                <a16:creationId xmlns:a16="http://schemas.microsoft.com/office/drawing/2014/main" id="{04D47711-7E3A-D8FC-ECBE-F3011162B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201" y="841634"/>
            <a:ext cx="3655448" cy="275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OPS, FOPS, &amp; Structural Canopies – Rockford Engineering Works Ltd. |  Mechanical Engineering in Regina and Southern Saskatchewan">
            <a:extLst>
              <a:ext uri="{FF2B5EF4-FFF2-40B4-BE49-F238E27FC236}">
                <a16:creationId xmlns:a16="http://schemas.microsoft.com/office/drawing/2014/main" id="{AAE48B93-861B-BE0D-528F-08C8C76FE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66" y="3194105"/>
            <a:ext cx="3133313" cy="324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1590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1">
            <a:extLst>
              <a:ext uri="{FF2B5EF4-FFF2-40B4-BE49-F238E27FC236}">
                <a16:creationId xmlns:a16="http://schemas.microsoft.com/office/drawing/2014/main" id="{AA069015-FC2A-6F06-4936-58E4E59012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9378" y="190501"/>
            <a:ext cx="8147050" cy="762000"/>
          </a:xfrm>
          <a:solidFill>
            <a:srgbClr val="FF9900"/>
          </a:solidFill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i="1" dirty="0"/>
              <a:t>Limitazione dei rischi da ribaltamento</a:t>
            </a:r>
          </a:p>
        </p:txBody>
      </p:sp>
      <p:sp>
        <p:nvSpPr>
          <p:cNvPr id="157699" name="Text Box 2">
            <a:extLst>
              <a:ext uri="{FF2B5EF4-FFF2-40B4-BE49-F238E27FC236}">
                <a16:creationId xmlns:a16="http://schemas.microsoft.com/office/drawing/2014/main" id="{C9D89534-5C48-3B18-769C-1B90C8428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38" y="1422400"/>
            <a:ext cx="8147050" cy="32258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1500"/>
              </a:spcBef>
            </a:pPr>
            <a:r>
              <a:rPr lang="it-IT" altLang="it-IT" b="1" dirty="0">
                <a:solidFill>
                  <a:srgbClr val="000000"/>
                </a:solidFill>
              </a:rPr>
              <a:t>Struttura della cabina del conducente concepita:</a:t>
            </a:r>
          </a:p>
          <a:p>
            <a:pPr eaLnBrk="1" hangingPunct="1">
              <a:spcBef>
                <a:spcPts val="1500"/>
              </a:spcBef>
              <a:buFont typeface="Times New Roman" panose="02020603050405020304" pitchFamily="18" charset="0"/>
              <a:buChar char="-"/>
            </a:pPr>
            <a:r>
              <a:rPr lang="it-IT" altLang="it-IT" i="1" dirty="0">
                <a:solidFill>
                  <a:srgbClr val="000000"/>
                </a:solidFill>
              </a:rPr>
              <a:t> da lasciare, in caso di ribaltamento, uno spazio sufficiente tra il suolo e le parti del mezzo……</a:t>
            </a:r>
          </a:p>
          <a:p>
            <a:pPr eaLnBrk="1" hangingPunct="1">
              <a:spcBef>
                <a:spcPts val="1500"/>
              </a:spcBef>
              <a:buFont typeface="Times New Roman" panose="02020603050405020304" pitchFamily="18" charset="0"/>
              <a:buChar char="-"/>
            </a:pPr>
            <a:r>
              <a:rPr lang="it-IT" altLang="it-IT" i="1" dirty="0">
                <a:solidFill>
                  <a:srgbClr val="000000"/>
                </a:solidFill>
              </a:rPr>
              <a:t> che trattenga il lavoratore sul sedile del posto di guida per eliminare il rischio di essere sbalzati fuori, in caso di ribaltamento. </a:t>
            </a:r>
          </a:p>
          <a:p>
            <a:pPr eaLnBrk="1" hangingPunct="1">
              <a:spcBef>
                <a:spcPts val="1500"/>
              </a:spcBef>
            </a:pPr>
            <a:endParaRPr lang="it-IT" altLang="it-IT" i="1" dirty="0">
              <a:solidFill>
                <a:srgbClr val="000000"/>
              </a:solidFill>
            </a:endParaRPr>
          </a:p>
        </p:txBody>
      </p:sp>
      <p:sp>
        <p:nvSpPr>
          <p:cNvPr id="157700" name="Text Box 3">
            <a:extLst>
              <a:ext uri="{FF2B5EF4-FFF2-40B4-BE49-F238E27FC236}">
                <a16:creationId xmlns:a16="http://schemas.microsoft.com/office/drawing/2014/main" id="{FE3CE47A-0BB0-F33A-4CD3-50ACBA94A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41960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  <p:pic>
        <p:nvPicPr>
          <p:cNvPr id="157701" name="Picture 4">
            <a:extLst>
              <a:ext uri="{FF2B5EF4-FFF2-40B4-BE49-F238E27FC236}">
                <a16:creationId xmlns:a16="http://schemas.microsoft.com/office/drawing/2014/main" id="{53217C44-44FB-A3E3-251F-604C9A7FE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715" y="3032046"/>
            <a:ext cx="3476847" cy="3284379"/>
          </a:xfrm>
          <a:prstGeom prst="rect">
            <a:avLst/>
          </a:prstGeom>
          <a:solidFill>
            <a:srgbClr val="993300"/>
          </a:solidFill>
          <a:ln w="9360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157702" name="Text Box 5">
            <a:extLst>
              <a:ext uri="{FF2B5EF4-FFF2-40B4-BE49-F238E27FC236}">
                <a16:creationId xmlns:a16="http://schemas.microsoft.com/office/drawing/2014/main" id="{188C93E0-392D-D3D2-C03B-9099DB8AC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4419600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>
            <a:extLst>
              <a:ext uri="{FF2B5EF4-FFF2-40B4-BE49-F238E27FC236}">
                <a16:creationId xmlns:a16="http://schemas.microsoft.com/office/drawing/2014/main" id="{5E65131A-31B5-9C46-1011-C3030B471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2071689"/>
            <a:ext cx="4000500" cy="472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0" name="Rectangle 2">
            <a:extLst>
              <a:ext uri="{FF2B5EF4-FFF2-40B4-BE49-F238E27FC236}">
                <a16:creationId xmlns:a16="http://schemas.microsoft.com/office/drawing/2014/main" id="{AF91A0BA-1537-A53D-842D-382DD117C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-242888"/>
            <a:ext cx="304800" cy="30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AB48B5B4-58AE-0EDC-3FAF-9AE71D701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-242888"/>
            <a:ext cx="304800" cy="30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63492" name="Picture 4">
            <a:extLst>
              <a:ext uri="{FF2B5EF4-FFF2-40B4-BE49-F238E27FC236}">
                <a16:creationId xmlns:a16="http://schemas.microsoft.com/office/drawing/2014/main" id="{26A8BC22-1168-5040-8949-A549DB0BD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357313"/>
            <a:ext cx="4445000" cy="250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493" name="Picture 5">
            <a:extLst>
              <a:ext uri="{FF2B5EF4-FFF2-40B4-BE49-F238E27FC236}">
                <a16:creationId xmlns:a16="http://schemas.microsoft.com/office/drawing/2014/main" id="{B5AADAC6-CAE4-0F47-0333-6753A602B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357189"/>
            <a:ext cx="3071812" cy="183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3494" name="Picture 6">
            <a:extLst>
              <a:ext uri="{FF2B5EF4-FFF2-40B4-BE49-F238E27FC236}">
                <a16:creationId xmlns:a16="http://schemas.microsoft.com/office/drawing/2014/main" id="{338D2086-754C-6C2A-EB85-41315AD63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4071938"/>
            <a:ext cx="3403600" cy="250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3495" name="Rectangle 7">
            <a:extLst>
              <a:ext uri="{FF2B5EF4-FFF2-40B4-BE49-F238E27FC236}">
                <a16:creationId xmlns:a16="http://schemas.microsoft.com/office/drawing/2014/main" id="{E57683F3-0918-7E0A-A022-C4EE4A39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6939" y="214314"/>
            <a:ext cx="607218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 i="1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b="1" i="0"/>
              <a:t>DLV</a:t>
            </a:r>
            <a:r>
              <a:rPr lang="it-IT" altLang="it-IT" i="0"/>
              <a:t> = </a:t>
            </a:r>
            <a:r>
              <a:rPr lang="it-IT" altLang="it-IT" b="1" i="0"/>
              <a:t>“ volume di sicurezza”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303" y="180752"/>
            <a:ext cx="11545024" cy="10618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III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SOLLEVAMENTO, AL TRASPORTO O ALL’IMMAGAZZINAMENTO DI CARICHI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EEF4B5B-6EE1-45A4-A3E3-BDCE4308E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327" y="2713797"/>
            <a:ext cx="3682571" cy="368257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CD4325A-0607-67E4-94DC-B800BD76A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571" y="4146697"/>
            <a:ext cx="4118609" cy="214855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6397781-14A0-E626-C008-A841E9439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03" y="1697582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9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B0185117-ABC6-DD0C-47EF-F99E605CA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43" y="559672"/>
            <a:ext cx="4948937" cy="1039874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BA8B019E-5287-B65D-0332-C7C1F6314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098" y="216899"/>
            <a:ext cx="1674374" cy="1255861"/>
          </a:xfrm>
          <a:prstGeom prst="rect">
            <a:avLst/>
          </a:prstGeom>
        </p:spPr>
      </p:pic>
      <p:pic>
        <p:nvPicPr>
          <p:cNvPr id="6" name="Gruppo 19">
            <a:extLst>
              <a:ext uri="{FF2B5EF4-FFF2-40B4-BE49-F238E27FC236}">
                <a16:creationId xmlns:a16="http://schemas.microsoft.com/office/drawing/2014/main" id="{1A861208-70BC-3A08-B5E8-56F5C078EA7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677">
            <a:off x="8259654" y="2081419"/>
            <a:ext cx="3187814" cy="2669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379722-9E3D-6BBD-F378-9054406FE6E3}"/>
              </a:ext>
            </a:extLst>
          </p:cNvPr>
          <p:cNvSpPr txBox="1"/>
          <p:nvPr/>
        </p:nvSpPr>
        <p:spPr>
          <a:xfrm>
            <a:off x="323059" y="1881572"/>
            <a:ext cx="84057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800" b="1" i="0" u="none" strike="noStrike" baseline="0" dirty="0">
                <a:latin typeface="Times New Roman" panose="02020603050405020304" pitchFamily="18" charset="0"/>
              </a:rPr>
              <a:t>Titolo III</a:t>
            </a:r>
          </a:p>
          <a:p>
            <a:pPr algn="l"/>
            <a:r>
              <a:rPr lang="it-IT" sz="1800" b="1" i="0" u="none" strike="noStrike" baseline="0" dirty="0">
                <a:latin typeface="Times New Roman" panose="02020603050405020304" pitchFamily="18" charset="0"/>
              </a:rPr>
              <a:t>USO DELLE ATTREZZATURE DI LAVORO</a:t>
            </a:r>
          </a:p>
          <a:p>
            <a:pPr algn="l"/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Art. 70.</a:t>
            </a:r>
          </a:p>
          <a:p>
            <a:pPr algn="l"/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Requisiti di sicurezza</a:t>
            </a:r>
          </a:p>
          <a:p>
            <a:pPr algn="l"/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1. Salvo quanto previsto al comma 2, le attrezzature di lavoro messe a disposizione dei lavoratori </a:t>
            </a:r>
            <a:r>
              <a:rPr lang="it-IT" sz="1800" b="0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devono essere conformi alle specifiche disposizioni legislative e regolamentari di recepimento delle direttive comunitarie di prodotto.</a:t>
            </a:r>
          </a:p>
          <a:p>
            <a:pPr algn="l"/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2. Le attrezzature di lavoro </a:t>
            </a:r>
            <a:r>
              <a:rPr lang="it-IT" sz="1800" b="0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costruite in assenza di disposizioni </a:t>
            </a:r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legislative e regolamentari di cui al comma 1,</a:t>
            </a:r>
            <a:r>
              <a:rPr lang="it-IT" dirty="0">
                <a:latin typeface="Times New Roman" panose="02020603050405020304" pitchFamily="18" charset="0"/>
              </a:rPr>
              <a:t> </a:t>
            </a:r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e </a:t>
            </a:r>
            <a:r>
              <a:rPr lang="it-IT" sz="1800" b="0" i="0" u="none" strike="noStrike" baseline="0" dirty="0">
                <a:solidFill>
                  <a:srgbClr val="FF0000"/>
                </a:solidFill>
                <a:latin typeface="Times New Roman" panose="02020603050405020304" pitchFamily="18" charset="0"/>
              </a:rPr>
              <a:t>quelle messe a disposizione dei lavoratori antecedentemente all’emanazione di norme legislative e regolamentari di recepimento delle direttive </a:t>
            </a:r>
            <a:r>
              <a:rPr lang="it-IT" sz="1800" b="0" i="0" u="none" strike="noStrike" baseline="0" dirty="0">
                <a:latin typeface="Times New Roman" panose="02020603050405020304" pitchFamily="18" charset="0"/>
              </a:rPr>
              <a:t>comunitarie di prodotto, devono essere conformi ai requisiti generali di sicurezza di cui all’allegato V.</a:t>
            </a:r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1B13894-EA7B-CCE1-C83E-183518DFF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6006" y="1505396"/>
            <a:ext cx="2194931" cy="117773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501A69-374C-A9F9-B255-3C3E97EF59AF}"/>
              </a:ext>
            </a:extLst>
          </p:cNvPr>
          <p:cNvSpPr txBox="1"/>
          <p:nvPr/>
        </p:nvSpPr>
        <p:spPr>
          <a:xfrm>
            <a:off x="4036740" y="5003953"/>
            <a:ext cx="1777038" cy="9233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MACCHINE </a:t>
            </a:r>
          </a:p>
          <a:p>
            <a:pPr algn="ctr"/>
            <a:r>
              <a:rPr lang="it-IT" b="1" dirty="0"/>
              <a:t>NUOVE               </a:t>
            </a:r>
          </a:p>
          <a:p>
            <a:endParaRPr lang="it-IT" b="1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DB929EB-D57E-7D3E-8A33-17E0E2A2B8A7}"/>
              </a:ext>
            </a:extLst>
          </p:cNvPr>
          <p:cNvSpPr txBox="1"/>
          <p:nvPr/>
        </p:nvSpPr>
        <p:spPr>
          <a:xfrm>
            <a:off x="404092" y="5435015"/>
            <a:ext cx="3870196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800" dirty="0" err="1"/>
              <a:t>D.Lgs.</a:t>
            </a:r>
            <a:r>
              <a:rPr lang="it-IT" sz="2800" dirty="0"/>
              <a:t> 17/2010</a:t>
            </a:r>
          </a:p>
          <a:p>
            <a:r>
              <a:rPr lang="it-IT" sz="2800" dirty="0"/>
              <a:t>«DIRETTIVA MACCHINE»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D7C6A99-245C-F1A3-0BEC-ED19B33B1362}"/>
              </a:ext>
            </a:extLst>
          </p:cNvPr>
          <p:cNvSpPr txBox="1"/>
          <p:nvPr/>
        </p:nvSpPr>
        <p:spPr>
          <a:xfrm>
            <a:off x="9387434" y="5619356"/>
            <a:ext cx="2463338" cy="9576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/>
              <a:t>D.Lgs.</a:t>
            </a:r>
            <a:r>
              <a:rPr lang="it-IT" sz="2800" dirty="0"/>
              <a:t> 81/08</a:t>
            </a:r>
          </a:p>
          <a:p>
            <a:pPr algn="ctr"/>
            <a:r>
              <a:rPr lang="it-IT" sz="2800" dirty="0"/>
              <a:t>ALLEGATO  V </a:t>
            </a:r>
          </a:p>
        </p:txBody>
      </p:sp>
      <p:sp>
        <p:nvSpPr>
          <p:cNvPr id="26" name="Freccia in giù 25">
            <a:extLst>
              <a:ext uri="{FF2B5EF4-FFF2-40B4-BE49-F238E27FC236}">
                <a16:creationId xmlns:a16="http://schemas.microsoft.com/office/drawing/2014/main" id="{8E25BF6D-A5AA-B5A0-AD27-ACE7330587E0}"/>
              </a:ext>
            </a:extLst>
          </p:cNvPr>
          <p:cNvSpPr/>
          <p:nvPr/>
        </p:nvSpPr>
        <p:spPr>
          <a:xfrm>
            <a:off x="10559686" y="4205626"/>
            <a:ext cx="1309255" cy="114673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845A897-8F56-C9B8-E0A4-CE68100E6D5D}"/>
              </a:ext>
            </a:extLst>
          </p:cNvPr>
          <p:cNvSpPr txBox="1"/>
          <p:nvPr/>
        </p:nvSpPr>
        <p:spPr>
          <a:xfrm>
            <a:off x="6459582" y="5091892"/>
            <a:ext cx="1528387" cy="14773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MACCHINE</a:t>
            </a:r>
          </a:p>
          <a:p>
            <a:pPr algn="ctr"/>
            <a:r>
              <a:rPr lang="it-IT" b="1" dirty="0"/>
              <a:t>VECCHIE </a:t>
            </a:r>
          </a:p>
          <a:p>
            <a:pPr algn="ctr"/>
            <a:r>
              <a:rPr lang="it-IT" b="1" dirty="0"/>
              <a:t>O</a:t>
            </a:r>
          </a:p>
          <a:p>
            <a:pPr algn="ctr"/>
            <a:r>
              <a:rPr lang="it-IT" b="1" dirty="0"/>
              <a:t>NON PIU’ NUOVE</a:t>
            </a:r>
          </a:p>
        </p:txBody>
      </p:sp>
      <p:sp>
        <p:nvSpPr>
          <p:cNvPr id="10" name="Freccia a sinistra 9">
            <a:extLst>
              <a:ext uri="{FF2B5EF4-FFF2-40B4-BE49-F238E27FC236}">
                <a16:creationId xmlns:a16="http://schemas.microsoft.com/office/drawing/2014/main" id="{FEB027DC-547D-44AA-5ABD-DA1F766AEC79}"/>
              </a:ext>
            </a:extLst>
          </p:cNvPr>
          <p:cNvSpPr/>
          <p:nvPr/>
        </p:nvSpPr>
        <p:spPr>
          <a:xfrm>
            <a:off x="4525916" y="5927283"/>
            <a:ext cx="641507" cy="64969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destra 11">
            <a:extLst>
              <a:ext uri="{FF2B5EF4-FFF2-40B4-BE49-F238E27FC236}">
                <a16:creationId xmlns:a16="http://schemas.microsoft.com/office/drawing/2014/main" id="{3E80BBA1-AA9A-AA40-2CA6-D0C6A883DE9A}"/>
              </a:ext>
            </a:extLst>
          </p:cNvPr>
          <p:cNvSpPr/>
          <p:nvPr/>
        </p:nvSpPr>
        <p:spPr>
          <a:xfrm>
            <a:off x="8070112" y="5830556"/>
            <a:ext cx="861237" cy="7032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72762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303" y="180752"/>
            <a:ext cx="11545024" cy="10618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 DI PERSONE E DI PERSONE E COSE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4928D91-2D88-A90E-FF70-314CC09C3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66" y="1148317"/>
            <a:ext cx="2567763" cy="385164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4818775-3487-9EC9-C4E8-831C4D8CA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565" y="1609286"/>
            <a:ext cx="4013575" cy="363942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4D9CC8D-9471-7E92-5CEB-B68B2AEAD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401" y="1866431"/>
            <a:ext cx="3263864" cy="4533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7906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7" y="191386"/>
            <a:ext cx="11523760" cy="161582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 DI PERSONE E DI PERSONE E COSE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 i="1" dirty="0">
                <a:cs typeface="Times New Roman" panose="02020603050405020304" pitchFamily="18" charset="0"/>
              </a:rPr>
              <a:t>Ponti su ruote a torre e sviluppabili a forbice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D4D44A3-1361-3DDC-0FCB-A0EF798A1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941" y="2223201"/>
            <a:ext cx="4181475" cy="385762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70AC3AB-2643-91C3-E824-A3BB1327EB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815" y="1904301"/>
            <a:ext cx="2775096" cy="489336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36F662F-AC47-0C85-D893-621E01B340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6019" y="1322636"/>
            <a:ext cx="2624308" cy="53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0690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7" y="191386"/>
            <a:ext cx="11523760" cy="161582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 DI PERSONE E DI PERSONE E COSE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 i="1" dirty="0">
                <a:cs typeface="Times New Roman" panose="02020603050405020304" pitchFamily="18" charset="0"/>
              </a:rPr>
              <a:t>Scale aeree su carro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0A30470-6BA4-7E50-BE9D-B63A5262E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611" y="2206322"/>
            <a:ext cx="3122626" cy="416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9776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7" y="191386"/>
            <a:ext cx="11523760" cy="161582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 DI PERSONE E DI PERSONE E COSE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 i="1" dirty="0">
                <a:cs typeface="Times New Roman" panose="02020603050405020304" pitchFamily="18" charset="0"/>
              </a:rPr>
              <a:t>Ponti sospesi e loro caratteristiche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4412DE2-1666-8F96-DCD5-AD3B3DA0A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671" y="2250879"/>
            <a:ext cx="4989945" cy="3320581"/>
          </a:xfrm>
          <a:prstGeom prst="rect">
            <a:avLst/>
          </a:prstGeom>
        </p:spPr>
      </p:pic>
      <p:pic>
        <p:nvPicPr>
          <p:cNvPr id="3074" name="Picture 2" descr="Ponteggi sospesi: definizione e norme sulla sicurezza - Teknoring">
            <a:extLst>
              <a:ext uri="{FF2B5EF4-FFF2-40B4-BE49-F238E27FC236}">
                <a16:creationId xmlns:a16="http://schemas.microsoft.com/office/drawing/2014/main" id="{63901E56-7B4E-FA0B-9255-5422B8536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783" y="4447454"/>
            <a:ext cx="3986620" cy="224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16FBF26-A439-32EF-B824-4FCB38C7EF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901" y="1669311"/>
            <a:ext cx="2641077" cy="260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245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7" y="191386"/>
            <a:ext cx="11523760" cy="161582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8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ALLE ATTREZZATURE DI LAVORO ADIBITE AL SOLLEVAMENTO DI PERSONE E DI PERSONE E COSE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2400" b="1" i="1" dirty="0">
                <a:cs typeface="Times New Roman" panose="02020603050405020304" pitchFamily="18" charset="0"/>
              </a:rPr>
              <a:t>Ascensori e montacarichi</a:t>
            </a:r>
          </a:p>
        </p:txBody>
      </p:sp>
      <p:pic>
        <p:nvPicPr>
          <p:cNvPr id="4098" name="Picture 2" descr="Ascensori da cantiere">
            <a:extLst>
              <a:ext uri="{FF2B5EF4-FFF2-40B4-BE49-F238E27FC236}">
                <a16:creationId xmlns:a16="http://schemas.microsoft.com/office/drawing/2014/main" id="{19A769B6-401C-F307-349E-F101E25F7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411" y="1658679"/>
            <a:ext cx="3397679" cy="254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E3B7A91-5225-B181-B843-C8052A890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57" y="2107738"/>
            <a:ext cx="4802594" cy="360194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86BC39B-EF58-1AEF-46CC-09805DE08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7518" y="3179134"/>
            <a:ext cx="3072809" cy="3072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16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A0B5E4A-C779-28DF-DC26-592AECD0C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7" y="191386"/>
            <a:ext cx="11523760" cy="5878532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600" b="1" dirty="0">
                <a:solidFill>
                  <a:srgbClr val="FF0000"/>
                </a:solidFill>
                <a:cs typeface="Times New Roman" panose="02020603050405020304" pitchFamily="18" charset="0"/>
              </a:rPr>
              <a:t>PARTE IV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it-IT" altLang="it-IT" sz="16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PRESCRIZIONI APPLICABILI A DETERMINATE ATTREZZATURE DI LAVORO 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MOLE ABRASIVE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BOTTALI, IMPASTATRICI, GRAMOLATRICI E MACCHINE SIMILI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MACCHINE DI FUCINATURA E STAMPAGGIO PER URTO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MACCHINE UTENSILI PER METALLI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MACCHINE UTENSILI PER LEGNO E MATERIALI AFFINI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PRESSE E CESOIE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FRANTOI, DISINTEGRATORI, MOLAZZE E POLVERIZZATORI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MACCHINE PER CENTRIFUGARE E SIMILI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LAMINATOI, RULLATRICI, CALANDRE E CILINDRI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APRITOII, BATTITOI, CARDE, SFILACCIATRICI, PETTINATRICI E MACCHINE SIMILI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MACCHINE PER FILARE E SIMILI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TELAI  MECCANICI DI TESSITURA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IMPIANTI ED OPERAZIONI DI SALDATURA O TAGLIO OSSIACETILENICA OSSIDRICA, ELETTRICA E SIMILI</a:t>
            </a:r>
          </a:p>
          <a:p>
            <a:pPr marL="342900" indent="-342900" eaLnBrk="1" hangingPunct="1">
              <a:spcBef>
                <a:spcPct val="50000"/>
              </a:spcBef>
              <a:buFontTx/>
              <a:buChar char="-"/>
            </a:pPr>
            <a:r>
              <a:rPr lang="it-IT" altLang="it-IT" sz="1600" b="1" i="1" dirty="0">
                <a:cs typeface="Times New Roman" panose="02020603050405020304" pitchFamily="18" charset="0"/>
              </a:rPr>
              <a:t>FORNI E STUFE DI ESSICCAMENTO O DI MATURAZIONE</a:t>
            </a:r>
          </a:p>
        </p:txBody>
      </p:sp>
    </p:spTree>
    <p:extLst>
      <p:ext uri="{BB962C8B-B14F-4D97-AF65-F5344CB8AC3E}">
        <p14:creationId xmlns:p14="http://schemas.microsoft.com/office/powerpoint/2010/main" val="34683812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762995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7217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5317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25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1DB1DC6-BE91-6CE1-5202-3AF8FA4742BB}"/>
              </a:ext>
            </a:extLst>
          </p:cNvPr>
          <p:cNvSpPr txBox="1"/>
          <p:nvPr/>
        </p:nvSpPr>
        <p:spPr>
          <a:xfrm>
            <a:off x="2379518" y="384464"/>
            <a:ext cx="918556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RAPPORTI CON IL «TESTO UNICO» SULLA SICUREZZA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D0AB39-1914-679D-1E71-F416667B00BA}"/>
              </a:ext>
            </a:extLst>
          </p:cNvPr>
          <p:cNvSpPr txBox="1"/>
          <p:nvPr/>
        </p:nvSpPr>
        <p:spPr>
          <a:xfrm>
            <a:off x="2119745" y="936287"/>
            <a:ext cx="9912927" cy="4801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sz="2800" b="1" dirty="0"/>
              <a:t>Il </a:t>
            </a:r>
            <a:r>
              <a:rPr lang="it-IT" sz="2800" b="1" dirty="0" err="1"/>
              <a:t>D.Lgs.</a:t>
            </a:r>
            <a:r>
              <a:rPr lang="it-IT" sz="2800" b="1" dirty="0"/>
              <a:t> n. 81/2008 richiama espressamente il </a:t>
            </a:r>
            <a:r>
              <a:rPr lang="it-IT" sz="2800" b="1" dirty="0" err="1"/>
              <a:t>D.Lgs.</a:t>
            </a:r>
            <a:r>
              <a:rPr lang="it-IT" sz="2800" b="1" dirty="0"/>
              <a:t> n. 17/2010 nell’articolo 70 (“Requisiti di sicurezza”):</a:t>
            </a:r>
          </a:p>
          <a:p>
            <a:r>
              <a:rPr lang="it-IT" dirty="0"/>
              <a:t> “Le attrezzature di lavoro messe a disposizione dei lavoratori </a:t>
            </a:r>
            <a:r>
              <a:rPr lang="it-IT" dirty="0">
                <a:solidFill>
                  <a:srgbClr val="FF0000"/>
                </a:solidFill>
              </a:rPr>
              <a:t>devono essere conformi alle specifiche disposizioni legislative e regolamentari di recepimento delle direttive comunitarie di prodotto</a:t>
            </a:r>
            <a:r>
              <a:rPr lang="it-IT" dirty="0"/>
              <a:t>. </a:t>
            </a:r>
          </a:p>
          <a:p>
            <a:r>
              <a:rPr lang="it-IT" dirty="0"/>
              <a:t>Le aziende devono fare riferimento ai RES per la valutazione dei rischi riferita a macchine”.</a:t>
            </a:r>
          </a:p>
          <a:p>
            <a:endParaRPr lang="it-IT" dirty="0"/>
          </a:p>
          <a:p>
            <a:r>
              <a:rPr lang="it-IT" dirty="0"/>
              <a:t> “Le attrezzature di lavoro costruite in assenza di disposizioni legislative e regolamentari di cui al comma 1, e quelle messe a disposizione dei lavoratori antecedentemente all’emanazione di norme legislative e regolamentari di recepimento delle direttive comunitarie di prodotto, </a:t>
            </a:r>
            <a:r>
              <a:rPr lang="it-IT" dirty="0">
                <a:solidFill>
                  <a:srgbClr val="FF0000"/>
                </a:solidFill>
              </a:rPr>
              <a:t>devono essere conformi ai requisiti generali di sicurezza di cui </a:t>
            </a:r>
            <a:r>
              <a:rPr lang="it-IT" sz="2800" b="1" dirty="0">
                <a:solidFill>
                  <a:srgbClr val="FF0000"/>
                </a:solidFill>
              </a:rPr>
              <a:t>all’Allegato V” del </a:t>
            </a:r>
            <a:r>
              <a:rPr lang="it-IT" sz="2800" b="1" dirty="0" err="1">
                <a:solidFill>
                  <a:srgbClr val="FF0000"/>
                </a:solidFill>
              </a:rPr>
              <a:t>D.Lgs.</a:t>
            </a:r>
            <a:r>
              <a:rPr lang="it-IT" sz="2800" b="1" dirty="0">
                <a:solidFill>
                  <a:srgbClr val="FF0000"/>
                </a:solidFill>
              </a:rPr>
              <a:t> n. 81/2008</a:t>
            </a:r>
            <a:r>
              <a:rPr lang="it-IT" sz="2400" b="1" dirty="0">
                <a:solidFill>
                  <a:srgbClr val="FF0000"/>
                </a:solidFill>
              </a:rPr>
              <a:t>.</a:t>
            </a:r>
          </a:p>
          <a:p>
            <a:endParaRPr lang="it-IT" dirty="0"/>
          </a:p>
          <a:p>
            <a:r>
              <a:rPr lang="it-IT" dirty="0"/>
              <a:t>Pertanto, </a:t>
            </a:r>
          </a:p>
          <a:p>
            <a:r>
              <a:rPr lang="it-IT" sz="2000" b="1" dirty="0"/>
              <a:t>il </a:t>
            </a:r>
            <a:r>
              <a:rPr lang="it-IT" sz="2000" b="1" dirty="0" err="1"/>
              <a:t>D.Lgs.</a:t>
            </a:r>
            <a:r>
              <a:rPr lang="it-IT" sz="2000" b="1" dirty="0"/>
              <a:t> n. 17/2010 non è retroattivo </a:t>
            </a:r>
            <a:r>
              <a:rPr lang="it-IT" dirty="0"/>
              <a:t>e non mette in discussione le vecchie marcature CE o le macchine in uso prima del 1996; </a:t>
            </a:r>
          </a:p>
          <a:p>
            <a:r>
              <a:rPr lang="it-IT" sz="2000" b="1" dirty="0"/>
              <a:t>queste ultime devono, comunque, rispettare il </a:t>
            </a:r>
            <a:r>
              <a:rPr lang="it-IT" sz="2000" b="1" dirty="0" err="1"/>
              <a:t>D.Lgs.</a:t>
            </a:r>
            <a:r>
              <a:rPr lang="it-IT" sz="2000" b="1" dirty="0"/>
              <a:t> n. 81/2008 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9C8E811-C0ED-1080-EED4-6AD6F3EDB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94" y="725517"/>
            <a:ext cx="1375401" cy="82632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DB8613F-C1BE-9DB2-B89E-ACE42F9C8936}"/>
              </a:ext>
            </a:extLst>
          </p:cNvPr>
          <p:cNvSpPr txBox="1"/>
          <p:nvPr/>
        </p:nvSpPr>
        <p:spPr>
          <a:xfrm>
            <a:off x="273208" y="2093065"/>
            <a:ext cx="126068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Macchine</a:t>
            </a:r>
          </a:p>
          <a:p>
            <a:r>
              <a:rPr lang="it-IT" dirty="0"/>
              <a:t>Nuove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ED0C39E-D16A-B07A-F4F0-845077E3B071}"/>
              </a:ext>
            </a:extLst>
          </p:cNvPr>
          <p:cNvSpPr txBox="1"/>
          <p:nvPr/>
        </p:nvSpPr>
        <p:spPr>
          <a:xfrm>
            <a:off x="330566" y="3242819"/>
            <a:ext cx="126068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it-IT" dirty="0"/>
              <a:t>Macchine </a:t>
            </a:r>
          </a:p>
          <a:p>
            <a:r>
              <a:rPr lang="it-IT" dirty="0"/>
              <a:t>Vecchie</a:t>
            </a:r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8BAA3193-0A92-CF98-483F-BCA59B4152F1}"/>
              </a:ext>
            </a:extLst>
          </p:cNvPr>
          <p:cNvSpPr/>
          <p:nvPr/>
        </p:nvSpPr>
        <p:spPr>
          <a:xfrm>
            <a:off x="1288473" y="2416230"/>
            <a:ext cx="467591" cy="441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83E2C656-2AAC-F69E-3B21-72EAF961DC88}"/>
              </a:ext>
            </a:extLst>
          </p:cNvPr>
          <p:cNvSpPr/>
          <p:nvPr/>
        </p:nvSpPr>
        <p:spPr>
          <a:xfrm>
            <a:off x="1352255" y="3439080"/>
            <a:ext cx="467591" cy="4412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Gruppo 19">
            <a:extLst>
              <a:ext uri="{FF2B5EF4-FFF2-40B4-BE49-F238E27FC236}">
                <a16:creationId xmlns:a16="http://schemas.microsoft.com/office/drawing/2014/main" id="{09690BC8-E3BC-BD87-CF8A-A8DDBF6FECA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7677">
            <a:off x="-475604" y="4361577"/>
            <a:ext cx="2530240" cy="281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ccia a sinistra 9">
            <a:extLst>
              <a:ext uri="{FF2B5EF4-FFF2-40B4-BE49-F238E27FC236}">
                <a16:creationId xmlns:a16="http://schemas.microsoft.com/office/drawing/2014/main" id="{5417A867-A351-A626-7523-E9EC1EF435EA}"/>
              </a:ext>
            </a:extLst>
          </p:cNvPr>
          <p:cNvSpPr/>
          <p:nvPr/>
        </p:nvSpPr>
        <p:spPr>
          <a:xfrm>
            <a:off x="1855495" y="5827759"/>
            <a:ext cx="1184563" cy="9767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000390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2896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642312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1157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2749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26848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619430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01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E83CA2E1-7F9D-6E36-602D-99B4A672E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58" y="3000372"/>
            <a:ext cx="7772400" cy="15173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  <a:defRPr/>
            </a:pPr>
            <a:r>
              <a:rPr lang="it-IT" b="1" dirty="0">
                <a:solidFill>
                  <a:srgbClr val="FF0000"/>
                </a:solidFill>
                <a:latin typeface="Tahoma" pitchFamily="34" charset="0"/>
              </a:rPr>
              <a:t>DECRETO LEGISLATIVO 9 aprile 2008, </a:t>
            </a:r>
            <a:r>
              <a:rPr lang="it-IT" b="1" dirty="0" err="1">
                <a:solidFill>
                  <a:srgbClr val="FF0000"/>
                </a:solidFill>
                <a:latin typeface="Tahoma" pitchFamily="34" charset="0"/>
              </a:rPr>
              <a:t>n°</a:t>
            </a:r>
            <a:r>
              <a:rPr lang="it-IT" b="1" dirty="0">
                <a:solidFill>
                  <a:srgbClr val="FF0000"/>
                </a:solidFill>
                <a:latin typeface="Tahoma" pitchFamily="34" charset="0"/>
              </a:rPr>
              <a:t> 81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it-IT" sz="1400" b="1" i="1" dirty="0">
                <a:latin typeface="Tahoma" pitchFamily="34" charset="0"/>
              </a:rPr>
              <a:t>“ Attuazione dell’art. 1 della legge 3 agosto 2007, </a:t>
            </a:r>
            <a:r>
              <a:rPr lang="it-IT" sz="1400" b="1" i="1" dirty="0" err="1">
                <a:latin typeface="Tahoma" pitchFamily="34" charset="0"/>
              </a:rPr>
              <a:t>n°</a:t>
            </a:r>
            <a:r>
              <a:rPr lang="it-IT" sz="1400" b="1" i="1" dirty="0">
                <a:latin typeface="Tahoma" pitchFamily="34" charset="0"/>
              </a:rPr>
              <a:t> 123 in materia di tutela della salute e della sicurezza nei luoghi di lavoro”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it-IT" sz="1400" dirty="0">
                <a:latin typeface="Tahoma" pitchFamily="34" charset="0"/>
              </a:rPr>
              <a:t>Testo in vigore dal:</a:t>
            </a:r>
            <a:r>
              <a:rPr lang="it-IT" sz="1400" b="1" dirty="0">
                <a:latin typeface="Tahoma" pitchFamily="34" charset="0"/>
              </a:rPr>
              <a:t> 15 maggio 2008</a:t>
            </a:r>
            <a:endParaRPr lang="it-IT" sz="1400" dirty="0">
              <a:latin typeface="Tahoma" pitchFamily="34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it-IT" i="1" dirty="0"/>
              <a:t>(G U </a:t>
            </a:r>
            <a:r>
              <a:rPr lang="it-IT" i="1" dirty="0" err="1"/>
              <a:t>n°</a:t>
            </a:r>
            <a:r>
              <a:rPr lang="it-IT" i="1" dirty="0"/>
              <a:t> 101 del 30-4-2008 – suppl. ordinario </a:t>
            </a:r>
            <a:r>
              <a:rPr lang="it-IT" i="1" dirty="0" err="1"/>
              <a:t>n°</a:t>
            </a:r>
            <a:r>
              <a:rPr lang="it-IT" i="1" dirty="0"/>
              <a:t> 108)</a:t>
            </a:r>
          </a:p>
        </p:txBody>
      </p:sp>
      <p:sp>
        <p:nvSpPr>
          <p:cNvPr id="97285" name="Oval 3">
            <a:extLst>
              <a:ext uri="{FF2B5EF4-FFF2-40B4-BE49-F238E27FC236}">
                <a16:creationId xmlns:a16="http://schemas.microsoft.com/office/drawing/2014/main" id="{A67E8DCA-AC85-7142-AFEE-5BC9BAF55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5564" y="4929189"/>
            <a:ext cx="5500687" cy="178593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97286" name="Text Box 4">
            <a:extLst>
              <a:ext uri="{FF2B5EF4-FFF2-40B4-BE49-F238E27FC236}">
                <a16:creationId xmlns:a16="http://schemas.microsoft.com/office/drawing/2014/main" id="{14FAB34D-C70D-59FA-561E-DFF304313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50" y="5429250"/>
            <a:ext cx="4648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600" b="1"/>
              <a:t>SOSTITUISCE TUTTA LA PRECEDENTE NORMATIVA IN MATERIA DI SALUTE E SICUREZZA NEI LUOGHI DI LAVORO</a:t>
            </a:r>
            <a:endParaRPr lang="it-IT" altLang="it-IT" sz="2400" b="1" i="1"/>
          </a:p>
        </p:txBody>
      </p:sp>
      <p:sp>
        <p:nvSpPr>
          <p:cNvPr id="97287" name="AutoShape 5">
            <a:extLst>
              <a:ext uri="{FF2B5EF4-FFF2-40B4-BE49-F238E27FC236}">
                <a16:creationId xmlns:a16="http://schemas.microsoft.com/office/drawing/2014/main" id="{A42B4C75-888D-F2E7-C289-CDFDC452A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75" y="4572000"/>
            <a:ext cx="1271588" cy="990600"/>
          </a:xfrm>
          <a:prstGeom prst="downArrow">
            <a:avLst>
              <a:gd name="adj1" fmla="val 50000"/>
              <a:gd name="adj2" fmla="val 270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sp>
        <p:nvSpPr>
          <p:cNvPr id="97288" name="Text Box 6">
            <a:extLst>
              <a:ext uri="{FF2B5EF4-FFF2-40B4-BE49-F238E27FC236}">
                <a16:creationId xmlns:a16="http://schemas.microsoft.com/office/drawing/2014/main" id="{987B379B-75C2-B575-9BA4-B6D433CC5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4643439"/>
            <a:ext cx="1981200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it-IT" altLang="it-IT" sz="1400" dirty="0"/>
              <a:t>RIFORMA E ARMONIZZAZIONE DI TUTTA LA NORMATIVA DEL SETTORE</a:t>
            </a:r>
          </a:p>
        </p:txBody>
      </p:sp>
      <p:sp>
        <p:nvSpPr>
          <p:cNvPr id="97289" name="AutoShape 7">
            <a:extLst>
              <a:ext uri="{FF2B5EF4-FFF2-40B4-BE49-F238E27FC236}">
                <a16:creationId xmlns:a16="http://schemas.microsoft.com/office/drawing/2014/main" id="{80A496B4-1494-09DA-24A1-0C6D5A042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563" y="5929313"/>
            <a:ext cx="1752600" cy="457200"/>
          </a:xfrm>
          <a:prstGeom prst="curvedUpArrow">
            <a:avLst>
              <a:gd name="adj1" fmla="val 76667"/>
              <a:gd name="adj2" fmla="val 15333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2400"/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id="{651A0517-8CE8-07D6-B481-10CCEC941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25" y="285751"/>
            <a:ext cx="6000750" cy="2460625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Freccia in giù 8">
            <a:extLst>
              <a:ext uri="{FF2B5EF4-FFF2-40B4-BE49-F238E27FC236}">
                <a16:creationId xmlns:a16="http://schemas.microsoft.com/office/drawing/2014/main" id="{14EA4BCA-9D93-A45F-F775-8AED0AF2B979}"/>
              </a:ext>
            </a:extLst>
          </p:cNvPr>
          <p:cNvSpPr/>
          <p:nvPr/>
        </p:nvSpPr>
        <p:spPr>
          <a:xfrm>
            <a:off x="8310563" y="1357314"/>
            <a:ext cx="1428750" cy="1214437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3" name="Picture 2">
            <a:extLst>
              <a:ext uri="{FF2B5EF4-FFF2-40B4-BE49-F238E27FC236}">
                <a16:creationId xmlns:a16="http://schemas.microsoft.com/office/drawing/2014/main" id="{E1710BCB-47AD-6348-28D8-9A8C595B3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80" y="428625"/>
            <a:ext cx="4929187" cy="27717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174" name="Picture 3">
            <a:extLst>
              <a:ext uri="{FF2B5EF4-FFF2-40B4-BE49-F238E27FC236}">
                <a16:creationId xmlns:a16="http://schemas.microsoft.com/office/drawing/2014/main" id="{8381820D-F02E-8374-56F0-4F8EE50E2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906" y="3815340"/>
            <a:ext cx="5345032" cy="1142999"/>
          </a:xfrm>
          <a:prstGeom prst="rect">
            <a:avLst/>
          </a:prstGeom>
          <a:noFill/>
          <a:ln w="57150">
            <a:solidFill>
              <a:srgbClr val="66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ccia in giù 8">
            <a:extLst>
              <a:ext uri="{FF2B5EF4-FFF2-40B4-BE49-F238E27FC236}">
                <a16:creationId xmlns:a16="http://schemas.microsoft.com/office/drawing/2014/main" id="{3C454D3F-43FC-97F2-7A39-4BB10E40557C}"/>
              </a:ext>
            </a:extLst>
          </p:cNvPr>
          <p:cNvSpPr/>
          <p:nvPr/>
        </p:nvSpPr>
        <p:spPr>
          <a:xfrm>
            <a:off x="2024063" y="3657601"/>
            <a:ext cx="1571625" cy="1071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  <p:pic>
        <p:nvPicPr>
          <p:cNvPr id="135176" name="Picture 4">
            <a:extLst>
              <a:ext uri="{FF2B5EF4-FFF2-40B4-BE49-F238E27FC236}">
                <a16:creationId xmlns:a16="http://schemas.microsoft.com/office/drawing/2014/main" id="{EF3B5BCA-CAE2-F589-34C9-3B42FF314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17" y="5605751"/>
            <a:ext cx="7446962" cy="785812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ccia in giù 10">
            <a:extLst>
              <a:ext uri="{FF2B5EF4-FFF2-40B4-BE49-F238E27FC236}">
                <a16:creationId xmlns:a16="http://schemas.microsoft.com/office/drawing/2014/main" id="{5A93F091-A6AE-10C1-9515-A5AE40F4F11E}"/>
              </a:ext>
            </a:extLst>
          </p:cNvPr>
          <p:cNvSpPr/>
          <p:nvPr/>
        </p:nvSpPr>
        <p:spPr>
          <a:xfrm>
            <a:off x="7264690" y="2057400"/>
            <a:ext cx="1857375" cy="114300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t-I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3826</TotalTime>
  <Words>5872</Words>
  <Application>Microsoft Office PowerPoint</Application>
  <PresentationFormat>Widescreen</PresentationFormat>
  <Paragraphs>579</Paragraphs>
  <Slides>76</Slides>
  <Notes>2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76</vt:i4>
      </vt:variant>
    </vt:vector>
  </HeadingPairs>
  <TitlesOfParts>
    <vt:vector size="89" baseType="lpstr">
      <vt:lpstr>Arial</vt:lpstr>
      <vt:lpstr>Calibri</vt:lpstr>
      <vt:lpstr>Calibri Light</vt:lpstr>
      <vt:lpstr>IBM Plex Serif</vt:lpstr>
      <vt:lpstr>inherit</vt:lpstr>
      <vt:lpstr>Lato</vt:lpstr>
      <vt:lpstr>News Cycle</vt:lpstr>
      <vt:lpstr>Open Sans</vt:lpstr>
      <vt:lpstr>Tahoma</vt:lpstr>
      <vt:lpstr>Times New Roman</vt:lpstr>
      <vt:lpstr>Verdana</vt:lpstr>
      <vt:lpstr>Tema di Office</vt:lpstr>
      <vt:lpstr>PhotoHouse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NUOVA DIRETTIVA D.Lgs. 27 gennaio 2010, n. 27 attuazione della direttiva 2006/42/CE relativa alle macchine e che modifica la direttiva 95/16/CE  relativa agli ascensori ( G.U. 19 febbraio 2010, n. 41, suppl.ord.)</vt:lpstr>
      <vt:lpstr>Presentazione standard di PowerPoint</vt:lpstr>
      <vt:lpstr>DIRETTIVA MACCHINE   - Targhetta CE -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Limitazione dei rischi da ribaltamento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Martina</cp:lastModifiedBy>
  <cp:revision>60</cp:revision>
  <dcterms:created xsi:type="dcterms:W3CDTF">2023-02-23T08:21:56Z</dcterms:created>
  <dcterms:modified xsi:type="dcterms:W3CDTF">2023-04-13T11:30:52Z</dcterms:modified>
</cp:coreProperties>
</file>